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299" r:id="rId3"/>
    <p:sldId id="300" r:id="rId4"/>
    <p:sldId id="331" r:id="rId5"/>
    <p:sldId id="332" r:id="rId6"/>
    <p:sldId id="330" r:id="rId7"/>
    <p:sldId id="301" r:id="rId8"/>
    <p:sldId id="333" r:id="rId9"/>
    <p:sldId id="334" r:id="rId10"/>
    <p:sldId id="302" r:id="rId11"/>
    <p:sldId id="329" r:id="rId12"/>
    <p:sldId id="303" r:id="rId13"/>
    <p:sldId id="306" r:id="rId14"/>
    <p:sldId id="308" r:id="rId15"/>
    <p:sldId id="309" r:id="rId16"/>
    <p:sldId id="310" r:id="rId17"/>
    <p:sldId id="311" r:id="rId18"/>
    <p:sldId id="312" r:id="rId19"/>
    <p:sldId id="307" r:id="rId20"/>
    <p:sldId id="314" r:id="rId21"/>
    <p:sldId id="313" r:id="rId22"/>
    <p:sldId id="315" r:id="rId23"/>
    <p:sldId id="316" r:id="rId24"/>
    <p:sldId id="317" r:id="rId25"/>
    <p:sldId id="335" r:id="rId26"/>
    <p:sldId id="304" r:id="rId27"/>
    <p:sldId id="318" r:id="rId28"/>
    <p:sldId id="319" r:id="rId29"/>
    <p:sldId id="336" r:id="rId30"/>
    <p:sldId id="320" r:id="rId31"/>
    <p:sldId id="321" r:id="rId32"/>
    <p:sldId id="322" r:id="rId33"/>
    <p:sldId id="323" r:id="rId34"/>
    <p:sldId id="325" r:id="rId35"/>
    <p:sldId id="327" r:id="rId36"/>
    <p:sldId id="328" r:id="rId37"/>
    <p:sldId id="324" r:id="rId38"/>
    <p:sldId id="326" r:id="rId39"/>
    <p:sldId id="26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843" autoAdjust="0"/>
  </p:normalViewPr>
  <p:slideViewPr>
    <p:cSldViewPr snapToGrid="0">
      <p:cViewPr>
        <p:scale>
          <a:sx n="50" d="100"/>
          <a:sy n="50" d="100"/>
        </p:scale>
        <p:origin x="2220" y="870"/>
      </p:cViewPr>
      <p:guideLst/>
    </p:cSldViewPr>
  </p:slideViewPr>
  <p:outlineViewPr>
    <p:cViewPr>
      <p:scale>
        <a:sx n="33" d="100"/>
        <a:sy n="33" d="100"/>
      </p:scale>
      <p:origin x="0" y="-67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47D3C-0FE8-48CD-ABE8-2F27A3675F13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841D-9202-401D-8230-986CBD68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82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1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E1A-9C8C-46AD-81E4-38711766F2B8}" type="datetime10">
              <a:rPr lang="en-US" smtClean="0"/>
              <a:t>10:58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1B6B-0932-4247-8245-8F27FDE5EEEA}" type="datetime10">
              <a:rPr lang="en-US" smtClean="0"/>
              <a:t>10:58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02E-9007-4551-B744-B2B2B6BC9C56}" type="datetime10">
              <a:rPr lang="en-US" smtClean="0"/>
              <a:t>10:58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10:58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C7E-FF97-495E-8EA6-C5BAD3AE314C}" type="datetime10">
              <a:rPr lang="en-US" smtClean="0"/>
              <a:t>10:58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D53F-7ACA-4B0B-B523-4F46A2824FC5}" type="datetime10">
              <a:rPr lang="en-US" smtClean="0"/>
              <a:t>10:58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C268-431E-4349-9A45-98FD4D86C13F}" type="datetime10">
              <a:rPr lang="en-US" smtClean="0"/>
              <a:t>10:58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4175-704E-4DD3-9E08-6D81C044BEE2}" type="datetime10">
              <a:rPr lang="en-US" smtClean="0"/>
              <a:t>10:58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31A-5425-4BE3-A567-B8E7A0687957}" type="datetime10">
              <a:rPr lang="en-US" smtClean="0"/>
              <a:t>10:58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2BD-8D8B-46AD-9B8C-A463E47E2FF7}" type="datetime10">
              <a:rPr lang="en-US" smtClean="0"/>
              <a:t>10:58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959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76344" y="6376591"/>
            <a:ext cx="287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3300"/>
                </a:solidFill>
                <a:latin typeface="Arial Narrow" panose="020B0606020202030204" pitchFamily="34" charset="0"/>
              </a:defRPr>
            </a:lvl1pPr>
          </a:lstStyle>
          <a:p>
            <a:fld id="{3F83F346-FC3B-4FAE-9C55-E22FC3EDEB65}" type="datetime10">
              <a:rPr lang="en-US" smtClean="0"/>
              <a:pPr/>
              <a:t>10:58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fld id="{BF021985-4801-4ED1-847D-F9AC44EE7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1167618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0" y="6234797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zövegdoboz 8"/>
          <p:cNvSpPr txBox="1"/>
          <p:nvPr userDrawn="1"/>
        </p:nvSpPr>
        <p:spPr>
          <a:xfrm>
            <a:off x="838200" y="6333271"/>
            <a:ext cx="338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3802744" y="6354246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rgbClr val="003300"/>
                </a:solidFill>
                <a:latin typeface="Arial Narrow" panose="020B0606020202030204" pitchFamily="34" charset="0"/>
              </a:rPr>
              <a:t>Model</a:t>
            </a:r>
            <a:r>
              <a:rPr lang="hu-HU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 </a:t>
            </a:r>
            <a:r>
              <a:rPr lang="hu-HU" dirty="0" err="1" smtClean="0">
                <a:solidFill>
                  <a:srgbClr val="003300"/>
                </a:solidFill>
                <a:latin typeface="Arial Narrow" panose="020B0606020202030204" pitchFamily="34" charset="0"/>
              </a:rPr>
              <a:t>Builder</a:t>
            </a:r>
            <a:r>
              <a:rPr lang="hu-HU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 1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3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3300"/>
          </a:solidFill>
          <a:latin typeface="Arial Narrow" panose="020B0606020202030204" pitchFamily="34" charset="0"/>
          <a:ea typeface="+mn-ea"/>
          <a:cs typeface="+mn-cs"/>
        </a:defRPr>
      </a:lvl1pPr>
      <a:lvl2pPr marL="534988" indent="-228600" algn="l" defTabSz="914400" rtl="0" eaLnBrk="1" latinLnBrk="0" hangingPunct="1">
        <a:lnSpc>
          <a:spcPct val="90000"/>
        </a:lnSpc>
        <a:spcBef>
          <a:spcPts val="500"/>
        </a:spcBef>
        <a:buFont typeface="Arial Narrow" panose="020B0606020202030204" pitchFamily="34" charset="0"/>
        <a:buChar char="–"/>
        <a:defRPr sz="2400" kern="1200">
          <a:solidFill>
            <a:srgbClr val="006600"/>
          </a:solidFill>
          <a:latin typeface="Arial Narrow" panose="020B060602020203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6600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Model</a:t>
            </a:r>
            <a:r>
              <a:rPr lang="hu-HU" dirty="0" smtClean="0"/>
              <a:t> </a:t>
            </a:r>
            <a:r>
              <a:rPr lang="hu-HU" dirty="0" err="1" smtClean="0"/>
              <a:t>Builder</a:t>
            </a:r>
            <a:r>
              <a:rPr lang="hu-HU" dirty="0" smtClean="0"/>
              <a:t> 1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/>
              <a:t>Desktop</a:t>
            </a:r>
            <a:r>
              <a:rPr lang="hu-HU" dirty="0"/>
              <a:t> </a:t>
            </a:r>
            <a:r>
              <a:rPr lang="hu-HU" dirty="0" smtClean="0"/>
              <a:t>GIS / </a:t>
            </a:r>
            <a:r>
              <a:rPr lang="hu-HU" noProof="0" dirty="0" err="1" smtClean="0"/>
              <a:t>GIS-rendszerek</a:t>
            </a:r>
            <a:r>
              <a:rPr lang="hu-HU" noProof="0" dirty="0" smtClean="0"/>
              <a:t> és </a:t>
            </a:r>
            <a:r>
              <a:rPr lang="hu-HU" noProof="0" dirty="0" err="1" smtClean="0"/>
              <a:t>-alkalmazások</a:t>
            </a:r>
            <a:r>
              <a:rPr lang="hu-HU" noProof="0" dirty="0" smtClean="0"/>
              <a:t> 2. /</a:t>
            </a:r>
            <a:br>
              <a:rPr lang="hu-HU" noProof="0" dirty="0" smtClean="0"/>
            </a:br>
            <a:r>
              <a:rPr lang="hu-HU" noProof="0" dirty="0" smtClean="0"/>
              <a:t>Vektoros térinformatika (</a:t>
            </a:r>
            <a:r>
              <a:rPr lang="hu-HU" noProof="0" dirty="0" err="1" smtClean="0"/>
              <a:t>ArcGIS</a:t>
            </a:r>
            <a:r>
              <a:rPr lang="hu-HU" noProof="0" dirty="0" smtClean="0"/>
              <a:t>)</a:t>
            </a:r>
          </a:p>
          <a:p>
            <a:r>
              <a:rPr lang="hu-HU" noProof="0" dirty="0" smtClean="0"/>
              <a:t>2023.04.11.</a:t>
            </a:r>
          </a:p>
          <a:p>
            <a:r>
              <a:rPr lang="hu-HU" noProof="0" dirty="0" err="1" smtClean="0"/>
              <a:t>Bede-Fazekas</a:t>
            </a:r>
            <a:r>
              <a:rPr lang="hu-HU" noProof="0" dirty="0" smtClean="0"/>
              <a:t> Ákos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8026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Model</a:t>
            </a:r>
            <a:r>
              <a:rPr lang="hu-HU" dirty="0"/>
              <a:t> </a:t>
            </a:r>
            <a:r>
              <a:rPr lang="hu-HU" dirty="0" err="1" smtClean="0"/>
              <a:t>Builder</a:t>
            </a:r>
            <a:r>
              <a:rPr lang="hu-HU" dirty="0" smtClean="0"/>
              <a:t> célja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modell</a:t>
            </a:r>
          </a:p>
          <a:p>
            <a:pPr lvl="1"/>
            <a:r>
              <a:rPr lang="hu-HU" dirty="0" smtClean="0"/>
              <a:t>eszközök és adatok láncolata</a:t>
            </a:r>
          </a:p>
          <a:p>
            <a:pPr lvl="1"/>
            <a:r>
              <a:rPr lang="hu-HU" dirty="0" smtClean="0"/>
              <a:t>az egyik eszköz kimenete a másik eszköz bemenete</a:t>
            </a:r>
          </a:p>
          <a:p>
            <a:pPr lvl="1"/>
            <a:r>
              <a:rPr lang="hu-HU" dirty="0" smtClean="0"/>
              <a:t>célja: minduntalan egymást követő műveletek sorba rendezése, a láncolat állandósítása</a:t>
            </a:r>
          </a:p>
          <a:p>
            <a:pPr lvl="1"/>
            <a:r>
              <a:rPr lang="hu-HU" dirty="0" smtClean="0"/>
              <a:t>"grafikus programozás"</a:t>
            </a:r>
          </a:p>
          <a:p>
            <a:r>
              <a:rPr lang="hu-HU" dirty="0" smtClean="0"/>
              <a:t>modelleszköz</a:t>
            </a:r>
          </a:p>
          <a:p>
            <a:pPr lvl="1"/>
            <a:r>
              <a:rPr lang="hu-HU" dirty="0" smtClean="0"/>
              <a:t>elmentett modell</a:t>
            </a:r>
          </a:p>
          <a:p>
            <a:pPr lvl="1"/>
            <a:r>
              <a:rPr lang="hu-HU" dirty="0" smtClean="0"/>
              <a:t>mely később betölthető,</a:t>
            </a:r>
            <a:br>
              <a:rPr lang="hu-HU" dirty="0" smtClean="0"/>
            </a:br>
            <a:r>
              <a:rPr lang="hu-HU" dirty="0" smtClean="0"/>
              <a:t>újrafuttatható (eszköztárból) és</a:t>
            </a:r>
            <a:br>
              <a:rPr lang="hu-HU" dirty="0" smtClean="0"/>
            </a:br>
            <a:r>
              <a:rPr lang="hu-HU" dirty="0" smtClean="0"/>
              <a:t>felhasználható más modellben/</a:t>
            </a:r>
            <a:br>
              <a:rPr lang="hu-HU" dirty="0" smtClean="0"/>
            </a:br>
            <a:r>
              <a:rPr lang="hu-HU" dirty="0" err="1" smtClean="0"/>
              <a:t>szkriptben</a:t>
            </a:r>
            <a:endParaRPr lang="hu-HU" dirty="0" smtClean="0"/>
          </a:p>
          <a:p>
            <a:pPr lvl="1"/>
            <a:r>
              <a:rPr lang="hu-HU" dirty="0" smtClean="0"/>
              <a:t>pl.: local </a:t>
            </a:r>
            <a:r>
              <a:rPr lang="hu-HU" dirty="0" err="1" smtClean="0"/>
              <a:t>correlation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102" y="3215641"/>
            <a:ext cx="6632118" cy="35260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134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Model</a:t>
            </a:r>
            <a:r>
              <a:rPr lang="hu-HU" dirty="0" smtClean="0"/>
              <a:t> </a:t>
            </a:r>
            <a:r>
              <a:rPr lang="hu-HU" dirty="0" err="1" smtClean="0"/>
              <a:t>Builder</a:t>
            </a:r>
            <a:r>
              <a:rPr lang="hu-HU" dirty="0" smtClean="0"/>
              <a:t> felülete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730240" cy="4754563"/>
          </a:xfrm>
        </p:spPr>
        <p:txBody>
          <a:bodyPr/>
          <a:lstStyle/>
          <a:p>
            <a:r>
              <a:rPr lang="hu-HU" dirty="0" smtClean="0"/>
              <a:t>indítás</a:t>
            </a:r>
          </a:p>
          <a:p>
            <a:pPr lvl="1"/>
            <a:r>
              <a:rPr lang="en-US" dirty="0"/>
              <a:t>Geoprocessing &gt; </a:t>
            </a:r>
            <a:r>
              <a:rPr lang="en-US" dirty="0" err="1" smtClean="0"/>
              <a:t>ModelBuilder</a:t>
            </a:r>
            <a:endParaRPr lang="hu-HU" dirty="0" smtClean="0"/>
          </a:p>
          <a:p>
            <a:r>
              <a:rPr lang="hu-HU" dirty="0" smtClean="0"/>
              <a:t>felület</a:t>
            </a:r>
          </a:p>
          <a:p>
            <a:pPr lvl="1"/>
            <a:r>
              <a:rPr lang="hu-HU" dirty="0" smtClean="0"/>
              <a:t>egyszerű, kényelmes</a:t>
            </a:r>
          </a:p>
          <a:p>
            <a:pPr lvl="1"/>
            <a:r>
              <a:rPr lang="hu-HU" dirty="0" smtClean="0"/>
              <a:t>néhány gomb és beállítási lehetőség</a:t>
            </a:r>
          </a:p>
          <a:p>
            <a:pPr lvl="1"/>
            <a:r>
              <a:rPr lang="hu-HU" dirty="0" smtClean="0"/>
              <a:t>színekkel, formákkal és nyilakkal ábrázolt folyamat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480" y="1874520"/>
            <a:ext cx="289560" cy="289560"/>
          </a:xfrm>
          <a:prstGeom prst="rect">
            <a:avLst/>
          </a:prstGeom>
          <a:ln>
            <a:noFill/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440" y="1495825"/>
            <a:ext cx="5439373" cy="45891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08" y="5270011"/>
            <a:ext cx="6217566" cy="8149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30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Beállítási lehetőségek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8413337" cy="4754563"/>
          </a:xfrm>
        </p:spPr>
        <p:txBody>
          <a:bodyPr/>
          <a:lstStyle/>
          <a:p>
            <a:r>
              <a:rPr lang="en-US" dirty="0"/>
              <a:t>3 </a:t>
            </a:r>
            <a:r>
              <a:rPr lang="en-US" dirty="0" err="1"/>
              <a:t>féle</a:t>
            </a:r>
            <a:r>
              <a:rPr lang="en-US" dirty="0"/>
              <a:t> </a:t>
            </a:r>
            <a:r>
              <a:rPr lang="en-US" dirty="0" err="1"/>
              <a:t>beállítási</a:t>
            </a:r>
            <a:r>
              <a:rPr lang="en-US" dirty="0"/>
              <a:t> </a:t>
            </a:r>
            <a:r>
              <a:rPr lang="en-US" dirty="0" err="1" smtClean="0"/>
              <a:t>témakör</a:t>
            </a:r>
            <a:endParaRPr lang="hu-HU" dirty="0" smtClean="0"/>
          </a:p>
          <a:p>
            <a:r>
              <a:rPr lang="hu-HU" dirty="0" smtClean="0"/>
              <a:t>modelleszköz beállításai (</a:t>
            </a:r>
            <a:r>
              <a:rPr lang="en-US" dirty="0" smtClean="0"/>
              <a:t>model properties</a:t>
            </a:r>
            <a:r>
              <a:rPr lang="hu-HU" dirty="0" smtClean="0"/>
              <a:t>)</a:t>
            </a:r>
          </a:p>
          <a:p>
            <a:pPr lvl="1"/>
            <a:r>
              <a:rPr lang="en-US" dirty="0" err="1" smtClean="0"/>
              <a:t>modell</a:t>
            </a:r>
            <a:r>
              <a:rPr lang="en-US" dirty="0" smtClean="0"/>
              <a:t> </a:t>
            </a:r>
            <a:r>
              <a:rPr lang="en-US" dirty="0"/>
              <a:t>neve, </a:t>
            </a:r>
            <a:r>
              <a:rPr lang="en-US" dirty="0" err="1"/>
              <a:t>leírása</a:t>
            </a:r>
            <a:r>
              <a:rPr lang="en-US" dirty="0"/>
              <a:t>, </a:t>
            </a:r>
            <a:r>
              <a:rPr lang="en-US" dirty="0" err="1"/>
              <a:t>paraméterei</a:t>
            </a:r>
            <a:r>
              <a:rPr lang="en-US" dirty="0"/>
              <a:t>, </a:t>
            </a:r>
            <a:r>
              <a:rPr lang="en-US" dirty="0" err="1" smtClean="0"/>
              <a:t>környezete</a:t>
            </a:r>
            <a:endParaRPr lang="hu-HU" dirty="0" smtClean="0"/>
          </a:p>
          <a:p>
            <a:pPr lvl="1"/>
            <a:r>
              <a:rPr lang="hu-HU" dirty="0"/>
              <a:t>ugyanazok a lehetőségek, amit már a </a:t>
            </a:r>
            <a:r>
              <a:rPr lang="hu-HU" dirty="0" err="1"/>
              <a:t>szkripteszközöknél</a:t>
            </a:r>
            <a:r>
              <a:rPr lang="hu-HU" dirty="0"/>
              <a:t> </a:t>
            </a:r>
            <a:r>
              <a:rPr lang="hu-HU" dirty="0" smtClean="0"/>
              <a:t>megismertünk</a:t>
            </a:r>
          </a:p>
          <a:p>
            <a:r>
              <a:rPr lang="hu-HU" dirty="0" smtClean="0"/>
              <a:t>elrendezési beállítások (</a:t>
            </a:r>
            <a:r>
              <a:rPr lang="en-US" dirty="0" smtClean="0"/>
              <a:t>diagram properties</a:t>
            </a:r>
            <a:r>
              <a:rPr lang="hu-HU" dirty="0" smtClean="0"/>
              <a:t>)</a:t>
            </a:r>
          </a:p>
          <a:p>
            <a:pPr lvl="1"/>
            <a:r>
              <a:rPr lang="en-US" dirty="0" err="1" smtClean="0"/>
              <a:t>elrendezés</a:t>
            </a:r>
            <a:endParaRPr lang="hu-HU" dirty="0" smtClean="0"/>
          </a:p>
          <a:p>
            <a:pPr lvl="1"/>
            <a:r>
              <a:rPr lang="hu-HU" dirty="0"/>
              <a:t>elemek </a:t>
            </a:r>
            <a:r>
              <a:rPr lang="en-US" dirty="0" err="1" smtClean="0"/>
              <a:t>megjelenítés</a:t>
            </a:r>
            <a:r>
              <a:rPr lang="hu-HU" dirty="0" smtClean="0"/>
              <a:t>i beállításai típusonként</a:t>
            </a:r>
          </a:p>
          <a:p>
            <a:r>
              <a:rPr lang="hu-HU" dirty="0" smtClean="0"/>
              <a:t>megjelenítési beállítások (</a:t>
            </a:r>
            <a:r>
              <a:rPr lang="en-US" dirty="0" smtClean="0"/>
              <a:t>display proper</a:t>
            </a:r>
            <a:r>
              <a:rPr lang="hu-HU" dirty="0" err="1" smtClean="0"/>
              <a:t>ties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elemek </a:t>
            </a:r>
            <a:r>
              <a:rPr lang="en-US" dirty="0" err="1" smtClean="0"/>
              <a:t>megjelenítés</a:t>
            </a:r>
            <a:r>
              <a:rPr lang="hu-HU" dirty="0" smtClean="0"/>
              <a:t>i beállításai külön-külön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5274" y="113211"/>
            <a:ext cx="2559463" cy="45845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5274" y="4837485"/>
            <a:ext cx="2559463" cy="19347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églalap 7"/>
          <p:cNvSpPr/>
          <p:nvPr/>
        </p:nvSpPr>
        <p:spPr>
          <a:xfrm>
            <a:off x="9327737" y="3657600"/>
            <a:ext cx="2753200" cy="10973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2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Beállítási lehetőségek – elrendezési beállítások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általános (General) fül</a:t>
            </a:r>
          </a:p>
          <a:p>
            <a:pPr lvl="1"/>
            <a:r>
              <a:rPr lang="hu-HU" dirty="0" smtClean="0"/>
              <a:t>automatikus/kézi elrendezés</a:t>
            </a:r>
          </a:p>
          <a:p>
            <a:pPr lvl="1"/>
            <a:r>
              <a:rPr lang="hu-HU" dirty="0" smtClean="0"/>
              <a:t>segédvonalak (igazításhoz)</a:t>
            </a:r>
          </a:p>
          <a:p>
            <a:r>
              <a:rPr lang="hu-HU" dirty="0" smtClean="0"/>
              <a:t>elrendezés (</a:t>
            </a:r>
            <a:r>
              <a:rPr lang="hu-HU" dirty="0" err="1" smtClean="0"/>
              <a:t>Layout</a:t>
            </a:r>
            <a:r>
              <a:rPr lang="hu-HU" dirty="0" smtClean="0"/>
              <a:t>) fül</a:t>
            </a:r>
          </a:p>
          <a:p>
            <a:pPr lvl="1"/>
            <a:r>
              <a:rPr lang="hu-HU" dirty="0" smtClean="0"/>
              <a:t>tájolás</a:t>
            </a:r>
          </a:p>
          <a:p>
            <a:pPr lvl="1"/>
            <a:r>
              <a:rPr lang="hu-HU" dirty="0" smtClean="0"/>
              <a:t>igazítás</a:t>
            </a:r>
            <a:endParaRPr lang="hu-HU" dirty="0"/>
          </a:p>
          <a:p>
            <a:pPr lvl="1"/>
            <a:r>
              <a:rPr lang="hu-HU" dirty="0"/>
              <a:t>hierarchia</a:t>
            </a:r>
          </a:p>
          <a:p>
            <a:pPr lvl="1"/>
            <a:r>
              <a:rPr lang="hu-HU" dirty="0"/>
              <a:t>térköz</a:t>
            </a:r>
          </a:p>
          <a:p>
            <a:pPr lvl="1"/>
            <a:r>
              <a:rPr lang="hu-HU" dirty="0"/>
              <a:t>minőség</a:t>
            </a:r>
          </a:p>
          <a:p>
            <a:pPr lvl="1"/>
            <a:r>
              <a:rPr lang="hu-HU" dirty="0"/>
              <a:t>automatikus elrendezés</a:t>
            </a:r>
            <a:br>
              <a:rPr lang="hu-HU" dirty="0"/>
            </a:br>
            <a:r>
              <a:rPr lang="hu-HU" dirty="0"/>
              <a:t>finomságai</a:t>
            </a:r>
          </a:p>
          <a:p>
            <a:pPr lvl="1"/>
            <a:r>
              <a:rPr lang="hu-HU" dirty="0"/>
              <a:t>nyilak ábrázolásmódja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437" y="2438628"/>
            <a:ext cx="1975563" cy="36571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392" y="2438628"/>
            <a:ext cx="4838095" cy="36571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316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Beállítási lehetőségek – elrendezési beállítások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elrendezés (</a:t>
            </a:r>
            <a:r>
              <a:rPr lang="hu-HU" dirty="0" err="1" smtClean="0"/>
              <a:t>Layout</a:t>
            </a:r>
            <a:r>
              <a:rPr lang="hu-HU" dirty="0" smtClean="0"/>
              <a:t>) fül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tájolás</a:t>
            </a:r>
          </a:p>
          <a:p>
            <a:pPr lvl="1"/>
            <a:r>
              <a:rPr lang="hu-HU" dirty="0" smtClean="0"/>
              <a:t>igazítás</a:t>
            </a:r>
          </a:p>
          <a:p>
            <a:pPr lvl="1"/>
            <a:r>
              <a:rPr lang="hu-HU" dirty="0" smtClean="0"/>
              <a:t>hierarchia</a:t>
            </a:r>
          </a:p>
          <a:p>
            <a:pPr lvl="1"/>
            <a:r>
              <a:rPr lang="hu-HU" dirty="0"/>
              <a:t>térköz</a:t>
            </a:r>
            <a:endParaRPr lang="hu-HU" dirty="0" smtClean="0"/>
          </a:p>
          <a:p>
            <a:pPr lvl="1"/>
            <a:r>
              <a:rPr lang="hu-HU" dirty="0" smtClean="0"/>
              <a:t>minőség</a:t>
            </a:r>
          </a:p>
          <a:p>
            <a:pPr lvl="1"/>
            <a:r>
              <a:rPr lang="hu-HU" dirty="0" smtClean="0"/>
              <a:t>automatikus elrendezés</a:t>
            </a:r>
            <a:br>
              <a:rPr lang="hu-HU" dirty="0" smtClean="0"/>
            </a:br>
            <a:r>
              <a:rPr lang="hu-HU" dirty="0" smtClean="0"/>
              <a:t>finomságai</a:t>
            </a:r>
          </a:p>
          <a:p>
            <a:pPr lvl="1"/>
            <a:r>
              <a:rPr lang="hu-HU" dirty="0" smtClean="0"/>
              <a:t>nyilak ábrázolásmódja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874" y="1406035"/>
            <a:ext cx="1908641" cy="204967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01" y="1432552"/>
            <a:ext cx="2913344" cy="20231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832" y="4223540"/>
            <a:ext cx="3400000" cy="24633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831" y="222499"/>
            <a:ext cx="3400000" cy="38761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00" y="3566212"/>
            <a:ext cx="2922867" cy="31207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589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Beállítási lehetőségek – elrendezési beállítások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elrendezés (</a:t>
            </a:r>
            <a:r>
              <a:rPr lang="hu-HU" dirty="0" err="1" smtClean="0"/>
              <a:t>Layout</a:t>
            </a:r>
            <a:r>
              <a:rPr lang="hu-HU" dirty="0" smtClean="0"/>
              <a:t>) fül</a:t>
            </a:r>
          </a:p>
          <a:p>
            <a:pPr lvl="1"/>
            <a:r>
              <a:rPr lang="hu-HU" dirty="0" smtClean="0"/>
              <a:t>tájolás</a:t>
            </a:r>
          </a:p>
          <a:p>
            <a:pPr lvl="1"/>
            <a:r>
              <a:rPr lang="hu-HU" dirty="0" smtClean="0"/>
              <a:t>igazítás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hierarchia</a:t>
            </a:r>
          </a:p>
          <a:p>
            <a:pPr lvl="1"/>
            <a:r>
              <a:rPr lang="hu-HU" dirty="0"/>
              <a:t>térköz</a:t>
            </a:r>
            <a:endParaRPr lang="hu-HU" dirty="0" smtClean="0"/>
          </a:p>
          <a:p>
            <a:pPr lvl="1"/>
            <a:r>
              <a:rPr lang="hu-HU" dirty="0" smtClean="0"/>
              <a:t>minőség</a:t>
            </a:r>
          </a:p>
          <a:p>
            <a:pPr lvl="1"/>
            <a:r>
              <a:rPr lang="hu-HU" dirty="0" smtClean="0"/>
              <a:t>automatikus elrendezés</a:t>
            </a:r>
            <a:br>
              <a:rPr lang="hu-HU" dirty="0" smtClean="0"/>
            </a:br>
            <a:r>
              <a:rPr lang="hu-HU" dirty="0" smtClean="0"/>
              <a:t>finomságai</a:t>
            </a:r>
          </a:p>
          <a:p>
            <a:pPr lvl="1"/>
            <a:r>
              <a:rPr lang="hu-HU" dirty="0" smtClean="0"/>
              <a:t>nyilak ábrázolásmódja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874" y="1406035"/>
            <a:ext cx="1908641" cy="20496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01" y="1432552"/>
            <a:ext cx="2913344" cy="202315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832" y="4223540"/>
            <a:ext cx="3400000" cy="24633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831" y="222499"/>
            <a:ext cx="3400000" cy="38761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00" y="3566212"/>
            <a:ext cx="2922867" cy="31207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299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Beállítási lehetőségek – elrendezési beállítások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elrendezés (</a:t>
            </a:r>
            <a:r>
              <a:rPr lang="hu-HU" dirty="0" err="1" smtClean="0"/>
              <a:t>Layout</a:t>
            </a:r>
            <a:r>
              <a:rPr lang="hu-HU" dirty="0" smtClean="0"/>
              <a:t>) fül</a:t>
            </a:r>
          </a:p>
          <a:p>
            <a:pPr lvl="1"/>
            <a:r>
              <a:rPr lang="hu-HU" dirty="0" smtClean="0"/>
              <a:t>tájolás</a:t>
            </a:r>
          </a:p>
          <a:p>
            <a:pPr lvl="1"/>
            <a:r>
              <a:rPr lang="hu-HU" dirty="0" smtClean="0"/>
              <a:t>igazítás</a:t>
            </a:r>
          </a:p>
          <a:p>
            <a:pPr lvl="1"/>
            <a:r>
              <a:rPr lang="hu-HU" dirty="0" smtClean="0"/>
              <a:t>hierarchia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térköz</a:t>
            </a:r>
          </a:p>
          <a:p>
            <a:pPr lvl="1"/>
            <a:r>
              <a:rPr lang="hu-HU" dirty="0" smtClean="0"/>
              <a:t>minőség</a:t>
            </a:r>
          </a:p>
          <a:p>
            <a:pPr lvl="1"/>
            <a:r>
              <a:rPr lang="hu-HU" dirty="0" smtClean="0"/>
              <a:t>automatikus elrendezés</a:t>
            </a:r>
            <a:br>
              <a:rPr lang="hu-HU" dirty="0" smtClean="0"/>
            </a:br>
            <a:r>
              <a:rPr lang="hu-HU" dirty="0" smtClean="0"/>
              <a:t>finomságai</a:t>
            </a:r>
          </a:p>
          <a:p>
            <a:pPr lvl="1"/>
            <a:r>
              <a:rPr lang="hu-HU" dirty="0" smtClean="0"/>
              <a:t>nyilak ábrázolásmódja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874" y="1406035"/>
            <a:ext cx="1908641" cy="20496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01" y="1432552"/>
            <a:ext cx="2913344" cy="20231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832" y="4223540"/>
            <a:ext cx="3400000" cy="246339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831" y="222499"/>
            <a:ext cx="3400000" cy="38761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00" y="3566212"/>
            <a:ext cx="2922867" cy="31207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63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Beállítási lehetőségek – elrendezési beállítások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elrendezés (</a:t>
            </a:r>
            <a:r>
              <a:rPr lang="hu-HU" dirty="0" err="1" smtClean="0"/>
              <a:t>Layout</a:t>
            </a:r>
            <a:r>
              <a:rPr lang="hu-HU" dirty="0" smtClean="0"/>
              <a:t>) fül</a:t>
            </a:r>
          </a:p>
          <a:p>
            <a:pPr lvl="1"/>
            <a:r>
              <a:rPr lang="hu-HU" dirty="0" smtClean="0"/>
              <a:t>tájolás</a:t>
            </a:r>
          </a:p>
          <a:p>
            <a:pPr lvl="1"/>
            <a:r>
              <a:rPr lang="hu-HU" dirty="0" smtClean="0"/>
              <a:t>igazítás</a:t>
            </a:r>
          </a:p>
          <a:p>
            <a:pPr lvl="1"/>
            <a:r>
              <a:rPr lang="hu-HU" dirty="0" smtClean="0"/>
              <a:t>hierarchia</a:t>
            </a:r>
          </a:p>
          <a:p>
            <a:pPr lvl="1"/>
            <a:r>
              <a:rPr lang="hu-HU" dirty="0"/>
              <a:t>térköz</a:t>
            </a:r>
            <a:endParaRPr lang="hu-HU" dirty="0" smtClean="0"/>
          </a:p>
          <a:p>
            <a:pPr lvl="1"/>
            <a:r>
              <a:rPr lang="hu-HU" dirty="0" smtClean="0"/>
              <a:t>minőség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automatikus elrendezés</a:t>
            </a:r>
            <a:br>
              <a:rPr lang="hu-HU" dirty="0" smtClean="0">
                <a:solidFill>
                  <a:srgbClr val="FF0000"/>
                </a:solidFill>
              </a:rPr>
            </a:br>
            <a:r>
              <a:rPr lang="hu-HU" dirty="0" smtClean="0">
                <a:solidFill>
                  <a:srgbClr val="FF0000"/>
                </a:solidFill>
              </a:rPr>
              <a:t>finomságai</a:t>
            </a:r>
          </a:p>
          <a:p>
            <a:pPr lvl="1"/>
            <a:r>
              <a:rPr lang="hu-HU" dirty="0" smtClean="0"/>
              <a:t>nyilak ábrázolásmódja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874" y="1406035"/>
            <a:ext cx="1908641" cy="20496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01" y="1432552"/>
            <a:ext cx="2913344" cy="20231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832" y="4223540"/>
            <a:ext cx="3400000" cy="24633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831" y="222499"/>
            <a:ext cx="3400000" cy="387619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00" y="3566212"/>
            <a:ext cx="2922867" cy="31207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789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Beállítási lehetőségek – elrendezési beállítások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elrendezés (</a:t>
            </a:r>
            <a:r>
              <a:rPr lang="hu-HU" dirty="0" err="1" smtClean="0"/>
              <a:t>Layout</a:t>
            </a:r>
            <a:r>
              <a:rPr lang="hu-HU" dirty="0" smtClean="0"/>
              <a:t>) fül</a:t>
            </a:r>
          </a:p>
          <a:p>
            <a:pPr lvl="1"/>
            <a:r>
              <a:rPr lang="hu-HU" dirty="0" smtClean="0"/>
              <a:t>tájolás</a:t>
            </a:r>
          </a:p>
          <a:p>
            <a:pPr lvl="1"/>
            <a:r>
              <a:rPr lang="hu-HU" dirty="0" smtClean="0"/>
              <a:t>igazítás</a:t>
            </a:r>
          </a:p>
          <a:p>
            <a:pPr lvl="1"/>
            <a:r>
              <a:rPr lang="hu-HU" dirty="0" smtClean="0"/>
              <a:t>hierarchia</a:t>
            </a:r>
          </a:p>
          <a:p>
            <a:pPr lvl="1"/>
            <a:r>
              <a:rPr lang="hu-HU" dirty="0"/>
              <a:t>térköz</a:t>
            </a:r>
            <a:endParaRPr lang="hu-HU" dirty="0" smtClean="0"/>
          </a:p>
          <a:p>
            <a:pPr lvl="1"/>
            <a:r>
              <a:rPr lang="hu-HU" dirty="0" smtClean="0"/>
              <a:t>minőség</a:t>
            </a:r>
          </a:p>
          <a:p>
            <a:pPr lvl="1"/>
            <a:r>
              <a:rPr lang="hu-HU" dirty="0" smtClean="0"/>
              <a:t>automatikus elrendezés</a:t>
            </a:r>
            <a:br>
              <a:rPr lang="hu-HU" dirty="0" smtClean="0"/>
            </a:br>
            <a:r>
              <a:rPr lang="hu-HU" dirty="0" smtClean="0"/>
              <a:t>finomságai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nyilak ábrázolásmódja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874" y="1406035"/>
            <a:ext cx="1908641" cy="20496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01" y="1432552"/>
            <a:ext cx="2913344" cy="20231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832" y="4223540"/>
            <a:ext cx="3400000" cy="24633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831" y="222499"/>
            <a:ext cx="3400000" cy="38761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00" y="3566212"/>
            <a:ext cx="2922867" cy="312072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540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Modellek elemei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654040" cy="4754563"/>
          </a:xfrm>
        </p:spPr>
        <p:txBody>
          <a:bodyPr/>
          <a:lstStyle/>
          <a:p>
            <a:r>
              <a:rPr lang="hu-HU" dirty="0" smtClean="0"/>
              <a:t>változók (ovális)</a:t>
            </a:r>
          </a:p>
          <a:p>
            <a:pPr lvl="1"/>
            <a:r>
              <a:rPr lang="hu-HU" dirty="0" smtClean="0"/>
              <a:t>fájl vs. minden egyéb (szám, logikai, szöveg, távolság, vetület, kiterjedés)</a:t>
            </a:r>
          </a:p>
          <a:p>
            <a:pPr lvl="1"/>
            <a:r>
              <a:rPr lang="hu-HU" dirty="0" smtClean="0"/>
              <a:t>be- vs. kimenet (fájlok esetén kétféle kimenet)</a:t>
            </a:r>
          </a:p>
          <a:p>
            <a:r>
              <a:rPr lang="hu-HU" dirty="0" smtClean="0"/>
              <a:t>eszközök (lekerekített téglalap)</a:t>
            </a:r>
          </a:p>
          <a:p>
            <a:pPr lvl="1"/>
            <a:r>
              <a:rPr lang="hu-HU" dirty="0" err="1" smtClean="0"/>
              <a:t>szkripteszközök</a:t>
            </a:r>
            <a:endParaRPr lang="hu-HU" dirty="0" smtClean="0"/>
          </a:p>
          <a:p>
            <a:pPr lvl="1"/>
            <a:r>
              <a:rPr lang="hu-HU" dirty="0" smtClean="0"/>
              <a:t>modelleszközök</a:t>
            </a:r>
          </a:p>
          <a:p>
            <a:pPr lvl="1"/>
            <a:r>
              <a:rPr lang="hu-HU" dirty="0" smtClean="0"/>
              <a:t>beépített eszközök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10:58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240" y="1452880"/>
            <a:ext cx="5497537" cy="46148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733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műveletek ismétlése</a:t>
            </a:r>
          </a:p>
          <a:p>
            <a:r>
              <a:rPr lang="hu-HU" dirty="0" smtClean="0"/>
              <a:t>kötegelt indítás</a:t>
            </a:r>
          </a:p>
          <a:p>
            <a:r>
              <a:rPr lang="hu-HU" dirty="0" err="1" smtClean="0"/>
              <a:t>Model</a:t>
            </a:r>
            <a:r>
              <a:rPr lang="hu-HU" dirty="0" smtClean="0"/>
              <a:t> </a:t>
            </a:r>
            <a:r>
              <a:rPr lang="hu-HU" dirty="0" err="1" smtClean="0"/>
              <a:t>Builder</a:t>
            </a:r>
            <a:endParaRPr lang="hu-HU" dirty="0"/>
          </a:p>
          <a:p>
            <a:pPr lvl="1"/>
            <a:r>
              <a:rPr lang="hu-HU" dirty="0" smtClean="0"/>
              <a:t>célja</a:t>
            </a:r>
          </a:p>
          <a:p>
            <a:pPr lvl="1"/>
            <a:r>
              <a:rPr lang="hu-HU" dirty="0" smtClean="0"/>
              <a:t>felület megismerése</a:t>
            </a:r>
          </a:p>
          <a:p>
            <a:pPr lvl="1"/>
            <a:r>
              <a:rPr lang="hu-HU" dirty="0" smtClean="0"/>
              <a:t>beállítási lehetőségei</a:t>
            </a:r>
          </a:p>
          <a:p>
            <a:r>
              <a:rPr lang="hu-HU" dirty="0" smtClean="0"/>
              <a:t>modellek készítése</a:t>
            </a:r>
          </a:p>
          <a:p>
            <a:r>
              <a:rPr lang="hu-HU" dirty="0" smtClean="0"/>
              <a:t>speciális modellszervező elemek (következő órán)</a:t>
            </a:r>
          </a:p>
          <a:p>
            <a:r>
              <a:rPr lang="hu-HU" dirty="0" smtClean="0"/>
              <a:t>modelleszközök mentése, futtatása</a:t>
            </a:r>
            <a:r>
              <a:rPr lang="hu-HU" dirty="0"/>
              <a:t>, felhasználása (következő órán)</a:t>
            </a:r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6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Modellek elemei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654040" cy="4754563"/>
          </a:xfrm>
        </p:spPr>
        <p:txBody>
          <a:bodyPr/>
          <a:lstStyle/>
          <a:p>
            <a:r>
              <a:rPr lang="hu-HU" dirty="0" smtClean="0"/>
              <a:t>speciális modellszervező elemek (hatszög, nyolcszög)</a:t>
            </a:r>
          </a:p>
          <a:p>
            <a:pPr lvl="1"/>
            <a:r>
              <a:rPr lang="hu-HU" dirty="0" smtClean="0"/>
              <a:t>ezek is eszközök, de csak a </a:t>
            </a:r>
            <a:r>
              <a:rPr lang="hu-HU" dirty="0" err="1" smtClean="0"/>
              <a:t>Model</a:t>
            </a:r>
            <a:r>
              <a:rPr lang="hu-HU" dirty="0" smtClean="0"/>
              <a:t> </a:t>
            </a:r>
            <a:r>
              <a:rPr lang="hu-HU" dirty="0" err="1" smtClean="0"/>
              <a:t>Builderben</a:t>
            </a:r>
            <a:r>
              <a:rPr lang="hu-HU" dirty="0" smtClean="0"/>
              <a:t> használhatóak</a:t>
            </a:r>
          </a:p>
          <a:p>
            <a:pPr indent="-228600"/>
            <a:r>
              <a:rPr lang="hu-HU" dirty="0"/>
              <a:t>kapcsolatok (nyilak)</a:t>
            </a:r>
          </a:p>
          <a:p>
            <a:pPr lvl="1"/>
            <a:r>
              <a:rPr lang="hu-HU" dirty="0" smtClean="0"/>
              <a:t>legfontosabb a folytonos nyíl</a:t>
            </a:r>
          </a:p>
          <a:p>
            <a:pPr lvl="1"/>
            <a:r>
              <a:rPr lang="hu-HU" dirty="0" smtClean="0"/>
              <a:t>eszköz ki- és bemenetét kapcsolja az eszközhöz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10:58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240" y="1452880"/>
            <a:ext cx="5497537" cy="46148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27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Modellek elemei – feliratok és </a:t>
            </a:r>
            <a:r>
              <a:rPr lang="hu-HU" dirty="0"/>
              <a:t>állapotok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feliratok</a:t>
            </a:r>
          </a:p>
          <a:p>
            <a:pPr lvl="1"/>
            <a:r>
              <a:rPr lang="hu-HU" dirty="0" smtClean="0"/>
              <a:t>lebegő: jobb klikk a semmibe &gt; </a:t>
            </a:r>
            <a:r>
              <a:rPr lang="hu-HU" dirty="0" err="1" smtClean="0"/>
              <a:t>Create</a:t>
            </a:r>
            <a:r>
              <a:rPr lang="hu-HU" dirty="0" smtClean="0"/>
              <a:t> </a:t>
            </a:r>
            <a:r>
              <a:rPr lang="hu-HU" dirty="0" err="1" smtClean="0"/>
              <a:t>Label</a:t>
            </a:r>
            <a:endParaRPr lang="hu-HU" dirty="0" smtClean="0"/>
          </a:p>
          <a:p>
            <a:pPr lvl="1"/>
            <a:r>
              <a:rPr lang="hu-HU" dirty="0" smtClean="0"/>
              <a:t>elemhez kötött: jobb klikk az elemre</a:t>
            </a:r>
            <a:r>
              <a:rPr lang="hu-HU" dirty="0"/>
              <a:t> &gt; </a:t>
            </a:r>
            <a:r>
              <a:rPr lang="hu-HU" dirty="0" err="1"/>
              <a:t>Create</a:t>
            </a:r>
            <a:r>
              <a:rPr lang="hu-HU" dirty="0"/>
              <a:t> </a:t>
            </a:r>
            <a:r>
              <a:rPr lang="hu-HU" dirty="0" err="1" smtClean="0"/>
              <a:t>Label</a:t>
            </a:r>
            <a:endParaRPr lang="hu-HU" dirty="0" smtClean="0"/>
          </a:p>
          <a:p>
            <a:pPr lvl="1"/>
            <a:r>
              <a:rPr lang="hu-HU" dirty="0" smtClean="0"/>
              <a:t>nem befolyásolják a modell működését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345" y="1422400"/>
            <a:ext cx="3554524" cy="15442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558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Modellek elemei</a:t>
            </a:r>
            <a:r>
              <a:rPr lang="hu-HU" dirty="0"/>
              <a:t> – feliratok és </a:t>
            </a:r>
            <a:r>
              <a:rPr lang="hu-HU" dirty="0" smtClean="0"/>
              <a:t>állapotok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fehéren </a:t>
            </a:r>
            <a:r>
              <a:rPr lang="hu-HU" dirty="0" smtClean="0"/>
              <a:t>kitöltött, </a:t>
            </a:r>
            <a:r>
              <a:rPr lang="hu-HU" dirty="0"/>
              <a:t>árnyék nélküli</a:t>
            </a:r>
            <a:endParaRPr lang="hu-HU" dirty="0" smtClean="0"/>
          </a:p>
          <a:p>
            <a:pPr lvl="1"/>
            <a:r>
              <a:rPr lang="hu-HU" dirty="0" smtClean="0"/>
              <a:t>nem áll készen a futtatásra</a:t>
            </a:r>
          </a:p>
          <a:p>
            <a:pPr lvl="1"/>
            <a:r>
              <a:rPr lang="hu-HU" dirty="0" smtClean="0"/>
              <a:t>pl. hiányzik paraméter</a:t>
            </a:r>
          </a:p>
          <a:p>
            <a:r>
              <a:rPr lang="hu-HU" dirty="0" smtClean="0"/>
              <a:t>színesen kitöltött, </a:t>
            </a:r>
            <a:r>
              <a:rPr lang="hu-HU" dirty="0"/>
              <a:t>árnyék nélküli</a:t>
            </a:r>
            <a:endParaRPr lang="hu-HU" dirty="0" smtClean="0"/>
          </a:p>
          <a:p>
            <a:pPr lvl="1"/>
            <a:r>
              <a:rPr lang="hu-HU" dirty="0" smtClean="0"/>
              <a:t>futtatásra készen áll</a:t>
            </a:r>
          </a:p>
          <a:p>
            <a:pPr lvl="1"/>
            <a:r>
              <a:rPr lang="hu-HU" dirty="0" smtClean="0"/>
              <a:t>de még nem futtattuk le</a:t>
            </a:r>
          </a:p>
          <a:p>
            <a:r>
              <a:rPr lang="hu-HU" dirty="0"/>
              <a:t>színesen kitöltött, </a:t>
            </a:r>
            <a:r>
              <a:rPr lang="hu-HU" dirty="0" smtClean="0"/>
              <a:t>árnyékolt</a:t>
            </a:r>
          </a:p>
          <a:p>
            <a:pPr lvl="1"/>
            <a:r>
              <a:rPr lang="hu-HU" dirty="0" smtClean="0"/>
              <a:t>lefutott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10:58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960" y="234764"/>
            <a:ext cx="4316518" cy="5820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08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Modellek készítése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új modell létrehozása</a:t>
            </a:r>
          </a:p>
          <a:p>
            <a:pPr lvl="1"/>
            <a:r>
              <a:rPr lang="hu-HU" dirty="0" err="1" smtClean="0"/>
              <a:t>Geoprocessing</a:t>
            </a:r>
            <a:r>
              <a:rPr lang="hu-HU" dirty="0" smtClean="0"/>
              <a:t> &gt; </a:t>
            </a:r>
            <a:r>
              <a:rPr lang="hu-HU" dirty="0" err="1" smtClean="0"/>
              <a:t>ModelBuilder</a:t>
            </a:r>
            <a:endParaRPr lang="hu-HU" dirty="0" smtClean="0"/>
          </a:p>
          <a:p>
            <a:r>
              <a:rPr lang="hu-HU" dirty="0" smtClean="0"/>
              <a:t>eszközök beszúrása</a:t>
            </a:r>
          </a:p>
          <a:p>
            <a:pPr lvl="1"/>
            <a:r>
              <a:rPr lang="hu-HU" dirty="0" err="1" smtClean="0"/>
              <a:t>Search</a:t>
            </a:r>
            <a:r>
              <a:rPr lang="hu-HU" dirty="0" smtClean="0"/>
              <a:t>, fogd és vidd</a:t>
            </a:r>
          </a:p>
          <a:p>
            <a:pPr lvl="1"/>
            <a:r>
              <a:rPr lang="hu-HU" dirty="0" err="1" smtClean="0"/>
              <a:t>ArcToolbox</a:t>
            </a:r>
            <a:r>
              <a:rPr lang="hu-HU" dirty="0"/>
              <a:t>, fogd és </a:t>
            </a:r>
            <a:r>
              <a:rPr lang="hu-HU" dirty="0" smtClean="0"/>
              <a:t>vidd</a:t>
            </a:r>
          </a:p>
          <a:p>
            <a:pPr lvl="1"/>
            <a:r>
              <a:rPr lang="hu-HU" dirty="0" err="1" smtClean="0"/>
              <a:t>Insert</a:t>
            </a:r>
            <a:r>
              <a:rPr lang="hu-HU" dirty="0" smtClean="0"/>
              <a:t> &gt; </a:t>
            </a:r>
            <a:r>
              <a:rPr lang="hu-HU" dirty="0"/>
              <a:t> Add Data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Tool</a:t>
            </a:r>
            <a:r>
              <a:rPr lang="hu-HU" dirty="0" smtClean="0"/>
              <a:t>…</a:t>
            </a:r>
          </a:p>
          <a:p>
            <a:pPr lvl="1"/>
            <a:r>
              <a:rPr lang="hu-HU" dirty="0" smtClean="0"/>
              <a:t>vagy ugyanez </a:t>
            </a:r>
            <a:r>
              <a:rPr lang="hu-HU" dirty="0" err="1" smtClean="0"/>
              <a:t>ArcCatalogból</a:t>
            </a:r>
            <a:endParaRPr lang="hu-HU" dirty="0" smtClean="0"/>
          </a:p>
          <a:p>
            <a:r>
              <a:rPr lang="hu-HU" dirty="0" smtClean="0"/>
              <a:t>paraméterek megadása</a:t>
            </a:r>
          </a:p>
          <a:p>
            <a:pPr lvl="1"/>
            <a:r>
              <a:rPr lang="hu-HU" dirty="0" smtClean="0"/>
              <a:t>a modell által használt vagy létrehozott paramétereknek külön ikonja van</a:t>
            </a:r>
          </a:p>
          <a:p>
            <a:r>
              <a:rPr lang="hu-HU" dirty="0"/>
              <a:t>rendezgetés, automatikus </a:t>
            </a:r>
            <a:r>
              <a:rPr lang="hu-HU" dirty="0" smtClean="0"/>
              <a:t>elrendezés</a:t>
            </a:r>
          </a:p>
          <a:p>
            <a:r>
              <a:rPr lang="hu-HU" dirty="0" smtClean="0"/>
              <a:t>feliratozás</a:t>
            </a:r>
            <a:endParaRPr lang="hu-HU" dirty="0"/>
          </a:p>
          <a:p>
            <a:endParaRPr lang="hu-HU" dirty="0" smtClean="0"/>
          </a:p>
          <a:p>
            <a:pPr lvl="1"/>
            <a:endParaRPr lang="hu-HU" dirty="0"/>
          </a:p>
          <a:p>
            <a:pPr lvl="1"/>
            <a:endParaRPr lang="hu-HU" dirty="0" smtClean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" y="1539240"/>
            <a:ext cx="259080" cy="259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4852" y="1539240"/>
            <a:ext cx="3609975" cy="16783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" y="5273040"/>
            <a:ext cx="259080" cy="259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" y="4831080"/>
            <a:ext cx="259080" cy="259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39" y="3421856"/>
            <a:ext cx="260599" cy="2581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952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Modellek készítése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8001000" cy="4754563"/>
          </a:xfrm>
        </p:spPr>
        <p:txBody>
          <a:bodyPr/>
          <a:lstStyle/>
          <a:p>
            <a:r>
              <a:rPr lang="hu-HU" dirty="0" smtClean="0"/>
              <a:t>jelmagyarázathoz adás</a:t>
            </a:r>
          </a:p>
          <a:p>
            <a:pPr lvl="1"/>
            <a:r>
              <a:rPr lang="hu-HU" dirty="0" smtClean="0"/>
              <a:t>létrehozott adatfájlt hozzáadhatjuk a jelmagyarázathoz</a:t>
            </a:r>
          </a:p>
          <a:p>
            <a:pPr lvl="1"/>
            <a:r>
              <a:rPr lang="hu-HU" dirty="0" smtClean="0"/>
              <a:t>jobb klikk &gt; </a:t>
            </a:r>
            <a:r>
              <a:rPr lang="en-US" dirty="0"/>
              <a:t>Add To </a:t>
            </a:r>
            <a:r>
              <a:rPr lang="en-US" dirty="0" smtClean="0"/>
              <a:t>Display</a:t>
            </a:r>
            <a:endParaRPr lang="hu-HU" dirty="0" smtClean="0"/>
          </a:p>
          <a:p>
            <a:pPr lvl="1"/>
            <a:r>
              <a:rPr lang="hu-HU" dirty="0" smtClean="0"/>
              <a:t>csak </a:t>
            </a:r>
            <a:r>
              <a:rPr lang="hu-HU" dirty="0"/>
              <a:t>a </a:t>
            </a:r>
            <a:r>
              <a:rPr lang="hu-HU" dirty="0" err="1"/>
              <a:t>Model</a:t>
            </a:r>
            <a:r>
              <a:rPr lang="hu-HU" dirty="0"/>
              <a:t> </a:t>
            </a:r>
            <a:r>
              <a:rPr lang="hu-HU" dirty="0" err="1"/>
              <a:t>Builderből</a:t>
            </a:r>
            <a:r>
              <a:rPr lang="hu-HU" dirty="0"/>
              <a:t> való futtatáskor hasznos</a:t>
            </a:r>
          </a:p>
          <a:p>
            <a:pPr lvl="1"/>
            <a:r>
              <a:rPr lang="hu-HU" dirty="0"/>
              <a:t>ha mentett modelleszközként futtatjuk, akkor kimeneti paraméterré kell tenni (később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validálás</a:t>
            </a:r>
            <a:endParaRPr lang="hu-HU" dirty="0" smtClean="0"/>
          </a:p>
          <a:p>
            <a:r>
              <a:rPr lang="hu-HU" dirty="0" smtClean="0"/>
              <a:t>mentés</a:t>
            </a:r>
          </a:p>
          <a:p>
            <a:pPr lvl="1"/>
            <a:r>
              <a:rPr lang="hu-HU" dirty="0" smtClean="0"/>
              <a:t>csak eszköztáron (</a:t>
            </a:r>
            <a:r>
              <a:rPr lang="hu-HU" dirty="0" err="1" smtClean="0"/>
              <a:t>Toolbox</a:t>
            </a:r>
            <a:r>
              <a:rPr lang="hu-HU" dirty="0" smtClean="0"/>
              <a:t>) belülre menthetjük</a:t>
            </a:r>
          </a:p>
          <a:p>
            <a:pPr lvl="1"/>
            <a:r>
              <a:rPr lang="hu-HU" dirty="0" smtClean="0"/>
              <a:t>létrehozhatunk új eszköztárat</a:t>
            </a:r>
          </a:p>
          <a:p>
            <a:pPr lvl="1"/>
            <a:r>
              <a:rPr lang="hu-HU" dirty="0" smtClean="0"/>
              <a:t>a mentés által hivatalosan modelleszközzé alakítottuk a modellt</a:t>
            </a:r>
            <a:endParaRPr lang="hu-HU" dirty="0"/>
          </a:p>
          <a:p>
            <a:r>
              <a:rPr lang="hu-HU" dirty="0" smtClean="0"/>
              <a:t>futtatás (újrafuttatáshoz előbb </a:t>
            </a:r>
            <a:r>
              <a:rPr lang="hu-HU" dirty="0" err="1" smtClean="0"/>
              <a:t>validálni</a:t>
            </a:r>
            <a:r>
              <a:rPr lang="hu-HU" dirty="0" smtClean="0"/>
              <a:t> kell)</a:t>
            </a:r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8280" y="1485240"/>
            <a:ext cx="2865120" cy="45345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005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Modellek készítése – DEMO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276850" cy="4754563"/>
          </a:xfrm>
        </p:spPr>
        <p:txBody>
          <a:bodyPr/>
          <a:lstStyle/>
          <a:p>
            <a:r>
              <a:rPr lang="hu-HU" dirty="0" smtClean="0"/>
              <a:t>modell célja</a:t>
            </a:r>
          </a:p>
          <a:p>
            <a:pPr lvl="1"/>
            <a:r>
              <a:rPr lang="hu-HU" dirty="0" smtClean="0"/>
              <a:t>a tavak köré puffert rajzol</a:t>
            </a:r>
          </a:p>
          <a:p>
            <a:pPr lvl="1"/>
            <a:r>
              <a:rPr lang="hu-HU" dirty="0" smtClean="0"/>
              <a:t>kiválasztja az egyik középtájat</a:t>
            </a:r>
          </a:p>
          <a:p>
            <a:pPr lvl="1"/>
            <a:r>
              <a:rPr lang="hu-HU" dirty="0" smtClean="0"/>
              <a:t>a puffert a középtájjal körbevágja</a:t>
            </a:r>
          </a:p>
          <a:p>
            <a:pPr lvl="1"/>
            <a:r>
              <a:rPr lang="hu-HU" dirty="0" smtClean="0"/>
              <a:t>kiszámítja a vágott puffer területét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10:58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3518" y="1422400"/>
            <a:ext cx="5658931" cy="46382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557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Modellek készítése – DEMO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528560" cy="4754563"/>
          </a:xfrm>
        </p:spPr>
        <p:txBody>
          <a:bodyPr/>
          <a:lstStyle/>
          <a:p>
            <a:r>
              <a:rPr lang="hu-HU" dirty="0" smtClean="0"/>
              <a:t>puffer</a:t>
            </a:r>
          </a:p>
          <a:p>
            <a:pPr lvl="1"/>
            <a:r>
              <a:rPr lang="hu-HU" dirty="0" err="1" smtClean="0"/>
              <a:t>Search</a:t>
            </a:r>
            <a:r>
              <a:rPr lang="hu-HU" dirty="0" smtClean="0"/>
              <a:t>, </a:t>
            </a:r>
            <a:r>
              <a:rPr lang="hu-HU" dirty="0" err="1" smtClean="0"/>
              <a:t>Buffer</a:t>
            </a:r>
            <a:r>
              <a:rPr lang="hu-HU" dirty="0" smtClean="0"/>
              <a:t>, fogd </a:t>
            </a:r>
            <a:r>
              <a:rPr lang="hu-HU" dirty="0"/>
              <a:t>és </a:t>
            </a:r>
            <a:r>
              <a:rPr lang="hu-HU" dirty="0" smtClean="0"/>
              <a:t>vidd</a:t>
            </a:r>
          </a:p>
          <a:p>
            <a:pPr lvl="1"/>
            <a:r>
              <a:rPr lang="hu-HU" dirty="0" smtClean="0"/>
              <a:t>tavak, 1000 m</a:t>
            </a:r>
          </a:p>
          <a:p>
            <a:r>
              <a:rPr lang="hu-HU" dirty="0" smtClean="0"/>
              <a:t>szűrés</a:t>
            </a:r>
          </a:p>
          <a:p>
            <a:pPr lvl="1"/>
            <a:r>
              <a:rPr lang="hu-HU" dirty="0" err="1" smtClean="0"/>
              <a:t>ArcCatalog</a:t>
            </a:r>
            <a:r>
              <a:rPr lang="hu-HU" dirty="0" smtClean="0"/>
              <a:t> &gt; </a:t>
            </a:r>
            <a:r>
              <a:rPr lang="hu-HU" dirty="0" err="1"/>
              <a:t>Toolboxes</a:t>
            </a:r>
            <a:r>
              <a:rPr lang="hu-HU" dirty="0"/>
              <a:t> &gt; System </a:t>
            </a:r>
            <a:r>
              <a:rPr lang="hu-HU" dirty="0" err="1"/>
              <a:t>Toolboxes</a:t>
            </a:r>
            <a:r>
              <a:rPr lang="hu-HU" dirty="0"/>
              <a:t> &gt; </a:t>
            </a:r>
            <a:r>
              <a:rPr lang="hu-HU" dirty="0" smtClean="0"/>
              <a:t>Data Management </a:t>
            </a:r>
            <a:r>
              <a:rPr lang="hu-HU" dirty="0" err="1"/>
              <a:t>Tools</a:t>
            </a:r>
            <a:r>
              <a:rPr lang="hu-HU" dirty="0"/>
              <a:t> &gt; </a:t>
            </a:r>
            <a:r>
              <a:rPr lang="hu-HU" dirty="0" err="1" smtClean="0"/>
              <a:t>Layers</a:t>
            </a:r>
            <a:r>
              <a:rPr lang="hu-HU" dirty="0" smtClean="0"/>
              <a:t> and </a:t>
            </a:r>
            <a:r>
              <a:rPr lang="hu-HU" dirty="0" err="1" smtClean="0"/>
              <a:t>Table</a:t>
            </a:r>
            <a:r>
              <a:rPr lang="hu-HU" dirty="0" smtClean="0"/>
              <a:t> </a:t>
            </a:r>
            <a:r>
              <a:rPr lang="hu-HU" dirty="0" err="1" smtClean="0"/>
              <a:t>Views</a:t>
            </a:r>
            <a:r>
              <a:rPr lang="hu-HU" dirty="0" smtClean="0"/>
              <a:t> &gt; </a:t>
            </a:r>
            <a:r>
              <a:rPr lang="hu-HU" dirty="0" err="1" smtClean="0"/>
              <a:t>Select</a:t>
            </a:r>
            <a:r>
              <a:rPr lang="hu-HU" dirty="0" smtClean="0"/>
              <a:t> </a:t>
            </a:r>
            <a:r>
              <a:rPr lang="hu-HU" dirty="0" err="1" smtClean="0"/>
              <a:t>Layer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Attribute</a:t>
            </a:r>
            <a:r>
              <a:rPr lang="hu-HU" dirty="0"/>
              <a:t>, fogd és </a:t>
            </a:r>
            <a:r>
              <a:rPr lang="hu-HU" dirty="0" smtClean="0"/>
              <a:t>vidd</a:t>
            </a:r>
          </a:p>
          <a:p>
            <a:pPr lvl="1"/>
            <a:r>
              <a:rPr lang="hu-HU" dirty="0" smtClean="0"/>
              <a:t>középtájak,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selection</a:t>
            </a:r>
            <a:r>
              <a:rPr lang="hu-HU" dirty="0"/>
              <a:t>, "középtáj" = 'B.2.2.6</a:t>
            </a:r>
            <a:r>
              <a:rPr lang="hu-HU" dirty="0" smtClean="0"/>
              <a:t>'</a:t>
            </a:r>
          </a:p>
          <a:p>
            <a:r>
              <a:rPr lang="hu-HU" dirty="0" smtClean="0"/>
              <a:t>vágás</a:t>
            </a:r>
          </a:p>
          <a:p>
            <a:pPr lvl="1"/>
            <a:r>
              <a:rPr lang="hu-HU" dirty="0" err="1" smtClean="0"/>
              <a:t>Analysis</a:t>
            </a:r>
            <a:r>
              <a:rPr lang="hu-HU" dirty="0" smtClean="0"/>
              <a:t> </a:t>
            </a:r>
            <a:r>
              <a:rPr lang="hu-HU" dirty="0" err="1" smtClean="0"/>
              <a:t>Tools</a:t>
            </a:r>
            <a:r>
              <a:rPr lang="hu-HU" dirty="0" smtClean="0"/>
              <a:t> &gt; </a:t>
            </a:r>
            <a:r>
              <a:rPr lang="hu-HU" dirty="0" err="1" smtClean="0"/>
              <a:t>Extract</a:t>
            </a:r>
            <a:r>
              <a:rPr lang="hu-HU" dirty="0" smtClean="0"/>
              <a:t> &gt; </a:t>
            </a:r>
            <a:r>
              <a:rPr lang="hu-HU" dirty="0" err="1" smtClean="0"/>
              <a:t>Clip</a:t>
            </a:r>
            <a:r>
              <a:rPr lang="hu-HU" dirty="0"/>
              <a:t>, fogd és </a:t>
            </a:r>
            <a:r>
              <a:rPr lang="hu-HU" dirty="0" smtClean="0"/>
              <a:t>vidd</a:t>
            </a:r>
          </a:p>
          <a:p>
            <a:pPr lvl="1"/>
            <a:r>
              <a:rPr lang="hu-HU" dirty="0" smtClean="0"/>
              <a:t>puffer vágása a kiválasztott középtájjal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10:58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492" y="143692"/>
            <a:ext cx="3397680" cy="15618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492" y="1859437"/>
            <a:ext cx="3397680" cy="12013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0492" y="3199495"/>
            <a:ext cx="3397680" cy="19547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0492" y="5310793"/>
            <a:ext cx="3397680" cy="14309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082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Modellek készítése – DEMO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terület kiszámolása</a:t>
            </a:r>
          </a:p>
          <a:p>
            <a:pPr lvl="1"/>
            <a:r>
              <a:rPr lang="en-US" dirty="0" smtClean="0"/>
              <a:t>Insert </a:t>
            </a:r>
            <a:r>
              <a:rPr lang="en-US" dirty="0"/>
              <a:t>&gt; Add Data or Tool… &gt; </a:t>
            </a:r>
            <a:r>
              <a:rPr lang="en-US" dirty="0"/>
              <a:t>Tool&gt; </a:t>
            </a:r>
            <a:r>
              <a:rPr lang="hu-HU" dirty="0"/>
              <a:t>Data Management </a:t>
            </a:r>
            <a:r>
              <a:rPr lang="en-US" dirty="0"/>
              <a:t>Tools &gt; </a:t>
            </a:r>
            <a:r>
              <a:rPr lang="hu-HU" dirty="0" err="1"/>
              <a:t>Features</a:t>
            </a:r>
            <a:r>
              <a:rPr lang="hu-HU" dirty="0"/>
              <a:t> </a:t>
            </a:r>
            <a:r>
              <a:rPr lang="en-US" dirty="0"/>
              <a:t>&gt; </a:t>
            </a:r>
            <a:r>
              <a:rPr lang="hu-HU" dirty="0"/>
              <a:t>Add </a:t>
            </a:r>
            <a:r>
              <a:rPr lang="hu-HU" dirty="0" err="1"/>
              <a:t>Geometry</a:t>
            </a:r>
            <a:r>
              <a:rPr lang="hu-HU" dirty="0"/>
              <a:t> </a:t>
            </a:r>
            <a:r>
              <a:rPr lang="hu-HU" dirty="0" err="1"/>
              <a:t>Attributes</a:t>
            </a:r>
            <a:r>
              <a:rPr lang="en-US" dirty="0" smtClean="0"/>
              <a:t>boxes </a:t>
            </a:r>
            <a:r>
              <a:rPr lang="en-US" dirty="0"/>
              <a:t>&gt; System Toolboxes </a:t>
            </a:r>
            <a:endParaRPr lang="hu-HU" dirty="0" smtClean="0"/>
          </a:p>
          <a:p>
            <a:pPr lvl="1"/>
            <a:r>
              <a:rPr lang="hu-HU" dirty="0" smtClean="0"/>
              <a:t>Add </a:t>
            </a:r>
            <a:r>
              <a:rPr lang="hu-HU" dirty="0" err="1" smtClean="0"/>
              <a:t>To</a:t>
            </a:r>
            <a:r>
              <a:rPr lang="hu-HU" dirty="0" smtClean="0"/>
              <a:t> Display</a:t>
            </a:r>
          </a:p>
          <a:p>
            <a:r>
              <a:rPr lang="hu-HU" dirty="0" smtClean="0"/>
              <a:t>automatikus elrendezés</a:t>
            </a:r>
          </a:p>
          <a:p>
            <a:r>
              <a:rPr lang="hu-HU" dirty="0" smtClean="0"/>
              <a:t>formázás</a:t>
            </a:r>
          </a:p>
          <a:p>
            <a:pPr lvl="1"/>
            <a:r>
              <a:rPr lang="hu-HU" dirty="0" smtClean="0"/>
              <a:t>segédvonalak 50 pixelenként</a:t>
            </a:r>
          </a:p>
          <a:p>
            <a:pPr lvl="1"/>
            <a:r>
              <a:rPr lang="hu-HU" dirty="0" smtClean="0"/>
              <a:t>szögletes nyilak</a:t>
            </a:r>
          </a:p>
          <a:p>
            <a:pPr lvl="1"/>
            <a:r>
              <a:rPr lang="hu-HU" dirty="0" smtClean="0"/>
              <a:t>háttérszín</a:t>
            </a:r>
          </a:p>
          <a:p>
            <a:r>
              <a:rPr lang="hu-HU" dirty="0" smtClean="0"/>
              <a:t>feliratok</a:t>
            </a:r>
          </a:p>
          <a:p>
            <a:pPr lvl="1"/>
            <a:r>
              <a:rPr lang="hu-HU" dirty="0" smtClean="0"/>
              <a:t>lebegő</a:t>
            </a:r>
          </a:p>
          <a:p>
            <a:pPr lvl="1"/>
            <a:r>
              <a:rPr lang="hu-HU" dirty="0" smtClean="0"/>
              <a:t>elemhez kötött</a:t>
            </a:r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10:58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949" y="4792226"/>
            <a:ext cx="6696075" cy="19494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949" y="2801290"/>
            <a:ext cx="6696075" cy="17913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478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Modellek készítése – DEMO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485318" cy="4754563"/>
          </a:xfrm>
        </p:spPr>
        <p:txBody>
          <a:bodyPr/>
          <a:lstStyle/>
          <a:p>
            <a:r>
              <a:rPr lang="hu-HU" dirty="0" err="1" smtClean="0"/>
              <a:t>validálás</a:t>
            </a:r>
            <a:endParaRPr lang="hu-HU" dirty="0" smtClean="0"/>
          </a:p>
          <a:p>
            <a:r>
              <a:rPr lang="hu-HU" dirty="0" smtClean="0"/>
              <a:t>futtatás</a:t>
            </a:r>
            <a:endParaRPr lang="hu-HU" dirty="0" smtClean="0"/>
          </a:p>
          <a:p>
            <a:pPr lvl="1"/>
            <a:r>
              <a:rPr lang="hu-HU" dirty="0" smtClean="0"/>
              <a:t>figyeljük meg az aktív eszköz színét!</a:t>
            </a:r>
          </a:p>
          <a:p>
            <a:pPr lvl="1"/>
            <a:r>
              <a:rPr lang="hu-HU" dirty="0" smtClean="0"/>
              <a:t>újrafuttatás </a:t>
            </a:r>
            <a:r>
              <a:rPr lang="hu-HU" dirty="0" err="1" smtClean="0"/>
              <a:t>validálás</a:t>
            </a:r>
            <a:r>
              <a:rPr lang="hu-HU" dirty="0" smtClean="0"/>
              <a:t> nélkül</a:t>
            </a:r>
          </a:p>
          <a:p>
            <a:pPr lvl="1"/>
            <a:r>
              <a:rPr lang="hu-HU" dirty="0" smtClean="0"/>
              <a:t>újrafuttatás </a:t>
            </a:r>
            <a:r>
              <a:rPr lang="hu-HU" dirty="0" err="1" smtClean="0"/>
              <a:t>validálás</a:t>
            </a:r>
            <a:r>
              <a:rPr lang="hu-HU" dirty="0" smtClean="0"/>
              <a:t> </a:t>
            </a:r>
            <a:r>
              <a:rPr lang="hu-HU" dirty="0" smtClean="0"/>
              <a:t>után</a:t>
            </a:r>
          </a:p>
          <a:p>
            <a:r>
              <a:rPr lang="hu-HU" dirty="0"/>
              <a:t>mentés</a:t>
            </a:r>
          </a:p>
          <a:p>
            <a:pPr lvl="1"/>
            <a:r>
              <a:rPr lang="hu-HU" dirty="0"/>
              <a:t>új eszköztárba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17:32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3518" y="1422400"/>
            <a:ext cx="5658931" cy="46382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631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Modellek készítése – feladat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</a:t>
            </a:r>
            <a:r>
              <a:rPr lang="en-US" dirty="0" err="1" smtClean="0"/>
              <a:t>észíts</a:t>
            </a:r>
            <a:r>
              <a:rPr lang="en-US" dirty="0" smtClean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modellt</a:t>
            </a:r>
            <a:r>
              <a:rPr lang="en-US" dirty="0"/>
              <a:t>, </a:t>
            </a:r>
            <a:r>
              <a:rPr lang="en-US" dirty="0" err="1"/>
              <a:t>amely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alábbi</a:t>
            </a:r>
            <a:r>
              <a:rPr lang="en-US" dirty="0"/>
              <a:t> </a:t>
            </a:r>
            <a:r>
              <a:rPr lang="en-US" dirty="0" err="1"/>
              <a:t>lépéseket</a:t>
            </a:r>
            <a:r>
              <a:rPr lang="en-US" dirty="0"/>
              <a:t> </a:t>
            </a:r>
            <a:r>
              <a:rPr lang="en-US" dirty="0" err="1"/>
              <a:t>végzi</a:t>
            </a:r>
            <a:r>
              <a:rPr lang="en-US" dirty="0"/>
              <a:t> </a:t>
            </a:r>
            <a:r>
              <a:rPr lang="en-US" dirty="0" smtClean="0"/>
              <a:t>el</a:t>
            </a:r>
            <a:endParaRPr lang="hu-HU" dirty="0" smtClean="0"/>
          </a:p>
          <a:p>
            <a:pPr lvl="1"/>
            <a:r>
              <a:rPr lang="hu-HU" dirty="0" smtClean="0"/>
              <a:t>kiszámolja a tavak területét egy új mezőbe </a:t>
            </a:r>
            <a:r>
              <a:rPr lang="hu-HU" dirty="0" smtClean="0"/>
              <a:t>(POLY_AREA</a:t>
            </a:r>
            <a:r>
              <a:rPr lang="hu-HU" dirty="0" smtClean="0"/>
              <a:t>) – </a:t>
            </a:r>
            <a:r>
              <a:rPr lang="hu-HU" dirty="0" smtClean="0"/>
              <a:t>Add </a:t>
            </a:r>
            <a:r>
              <a:rPr lang="hu-HU" dirty="0" err="1" smtClean="0"/>
              <a:t>Geometry</a:t>
            </a:r>
            <a:r>
              <a:rPr lang="hu-HU" dirty="0" smtClean="0"/>
              <a:t> </a:t>
            </a:r>
            <a:r>
              <a:rPr lang="hu-HU" dirty="0" err="1" smtClean="0"/>
              <a:t>Attributes</a:t>
            </a:r>
            <a:endParaRPr lang="hu-HU" dirty="0" smtClean="0"/>
          </a:p>
          <a:p>
            <a:pPr lvl="1"/>
            <a:r>
              <a:rPr lang="hu-HU" dirty="0" smtClean="0"/>
              <a:t>ideiglenes réteget készít e </a:t>
            </a:r>
            <a:r>
              <a:rPr lang="hu-HU" dirty="0" err="1" smtClean="0"/>
              <a:t>shape</a:t>
            </a:r>
            <a:r>
              <a:rPr lang="hu-HU" dirty="0" smtClean="0"/>
              <a:t> file-ból – </a:t>
            </a:r>
            <a:r>
              <a:rPr lang="hu-HU" dirty="0" err="1" smtClean="0"/>
              <a:t>Make</a:t>
            </a:r>
            <a:r>
              <a:rPr lang="hu-HU" dirty="0" smtClean="0"/>
              <a:t> </a:t>
            </a:r>
            <a:r>
              <a:rPr lang="hu-HU" dirty="0" err="1" smtClean="0"/>
              <a:t>Feature</a:t>
            </a:r>
            <a:r>
              <a:rPr lang="hu-HU" dirty="0" smtClean="0"/>
              <a:t> </a:t>
            </a:r>
            <a:r>
              <a:rPr lang="hu-HU" dirty="0" err="1" smtClean="0"/>
              <a:t>Layer</a:t>
            </a:r>
            <a:endParaRPr lang="hu-HU" dirty="0" smtClean="0"/>
          </a:p>
          <a:p>
            <a:pPr lvl="1"/>
            <a:r>
              <a:rPr lang="hu-HU" dirty="0" smtClean="0"/>
              <a:t>leválogatja a nagyobb (&gt;10 km</a:t>
            </a:r>
            <a:r>
              <a:rPr lang="hu-HU" baseline="30000" dirty="0" smtClean="0"/>
              <a:t>2</a:t>
            </a:r>
            <a:r>
              <a:rPr lang="hu-HU" dirty="0" smtClean="0"/>
              <a:t> területű) tavakat – </a:t>
            </a:r>
            <a:r>
              <a:rPr lang="hu-HU" dirty="0" err="1" smtClean="0"/>
              <a:t>Select</a:t>
            </a:r>
            <a:r>
              <a:rPr lang="hu-HU" dirty="0" smtClean="0"/>
              <a:t> </a:t>
            </a:r>
            <a:r>
              <a:rPr lang="hu-HU" dirty="0" err="1" smtClean="0"/>
              <a:t>Layer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Attribute</a:t>
            </a:r>
            <a:endParaRPr lang="hu-HU" dirty="0" smtClean="0"/>
          </a:p>
          <a:p>
            <a:pPr lvl="1"/>
            <a:r>
              <a:rPr lang="hu-HU" dirty="0" smtClean="0"/>
              <a:t>képezi a körvonalukat – </a:t>
            </a:r>
            <a:r>
              <a:rPr lang="hu-HU" dirty="0" err="1" smtClean="0"/>
              <a:t>Polygon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Line</a:t>
            </a:r>
          </a:p>
          <a:p>
            <a:r>
              <a:rPr lang="hu-HU" dirty="0"/>
              <a:t>a </a:t>
            </a:r>
            <a:r>
              <a:rPr lang="hu-HU" dirty="0" smtClean="0"/>
              <a:t>kimeneti, vonalas </a:t>
            </a:r>
            <a:r>
              <a:rPr lang="hu-HU" dirty="0" err="1"/>
              <a:t>shp-fájlt</a:t>
            </a:r>
            <a:r>
              <a:rPr lang="hu-HU" dirty="0"/>
              <a:t> add a tartalomjegyzékhez</a:t>
            </a:r>
          </a:p>
          <a:p>
            <a:r>
              <a:rPr lang="hu-HU" dirty="0"/>
              <a:t>lásd el a modell egyes lépéseit informatív feliratokkal</a:t>
            </a:r>
          </a:p>
          <a:p>
            <a:r>
              <a:rPr lang="hu-HU" dirty="0"/>
              <a:t>tedd a modellt átláthatóvá, rendezetté</a:t>
            </a:r>
          </a:p>
          <a:p>
            <a:r>
              <a:rPr lang="hu-HU" dirty="0"/>
              <a:t>mentsd a modellt egy saját, új eszköztárba</a:t>
            </a:r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957" y="5275644"/>
            <a:ext cx="6224874" cy="8454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2458" y="3124832"/>
            <a:ext cx="3482374" cy="20394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417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Műveletek ismétlése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célja</a:t>
            </a:r>
          </a:p>
          <a:p>
            <a:pPr lvl="1"/>
            <a:r>
              <a:rPr lang="hu-HU" dirty="0" smtClean="0"/>
              <a:t>kevesebb gépelés/kattintás</a:t>
            </a:r>
          </a:p>
          <a:p>
            <a:pPr lvl="1"/>
            <a:r>
              <a:rPr lang="hu-HU" dirty="0" smtClean="0"/>
              <a:t>kevesebb hibalehetőség</a:t>
            </a:r>
          </a:p>
          <a:p>
            <a:r>
              <a:rPr lang="hu-HU" dirty="0" smtClean="0"/>
              <a:t>legegyszerűbb módja</a:t>
            </a:r>
          </a:p>
          <a:p>
            <a:pPr lvl="1"/>
            <a:r>
              <a:rPr lang="hu-HU" dirty="0" err="1" smtClean="0"/>
              <a:t>Results</a:t>
            </a:r>
            <a:r>
              <a:rPr lang="hu-HU" dirty="0"/>
              <a:t> </a:t>
            </a:r>
            <a:r>
              <a:rPr lang="hu-HU" dirty="0" smtClean="0"/>
              <a:t>ablakban megkeresni az újrafuttatandó eszközt</a:t>
            </a:r>
          </a:p>
          <a:p>
            <a:pPr lvl="1"/>
            <a:r>
              <a:rPr lang="hu-HU" dirty="0" smtClean="0"/>
              <a:t>dupla klikk vagy jobb klikk &gt; Open</a:t>
            </a:r>
          </a:p>
          <a:p>
            <a:pPr lvl="1"/>
            <a:r>
              <a:rPr lang="hu-HU" dirty="0" smtClean="0"/>
              <a:t>módosíthatjuk a paramétereket</a:t>
            </a:r>
          </a:p>
          <a:p>
            <a:r>
              <a:rPr lang="hu-HU" dirty="0" smtClean="0"/>
              <a:t>Python-kódrészlet kinyerése</a:t>
            </a:r>
          </a:p>
          <a:p>
            <a:pPr lvl="1"/>
            <a:r>
              <a:rPr lang="hu-HU" dirty="0" smtClean="0"/>
              <a:t>jobb klikk &gt; </a:t>
            </a:r>
            <a:r>
              <a:rPr lang="hu-HU" dirty="0" err="1" smtClean="0"/>
              <a:t>Copy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Python </a:t>
            </a:r>
            <a:r>
              <a:rPr lang="hu-HU" dirty="0" err="1" smtClean="0"/>
              <a:t>Snippet</a:t>
            </a:r>
            <a:endParaRPr lang="hu-HU" dirty="0" smtClean="0"/>
          </a:p>
          <a:p>
            <a:pPr lvl="1"/>
            <a:r>
              <a:rPr lang="hu-HU" dirty="0" err="1" smtClean="0"/>
              <a:t>Geoprocessing</a:t>
            </a:r>
            <a:r>
              <a:rPr lang="hu-HU" dirty="0" smtClean="0"/>
              <a:t> &gt; Python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9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Modellek készítése – </a:t>
            </a:r>
            <a:r>
              <a:rPr lang="hu-HU" dirty="0" smtClean="0"/>
              <a:t>ideiglenes fájlok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 egy eszköz kimenete csak azért kell</a:t>
            </a:r>
          </a:p>
          <a:p>
            <a:pPr lvl="1"/>
            <a:r>
              <a:rPr lang="hu-HU" dirty="0" smtClean="0"/>
              <a:t>hogy egy másik eszköz bemeneteként szolgáljon</a:t>
            </a:r>
          </a:p>
          <a:p>
            <a:pPr lvl="1"/>
            <a:r>
              <a:rPr lang="hu-HU" dirty="0" smtClean="0"/>
              <a:t>vagyis csak ideiglenesen van rá szükségünk</a:t>
            </a:r>
          </a:p>
          <a:p>
            <a:r>
              <a:rPr lang="hu-HU" dirty="0" smtClean="0"/>
              <a:t>akkor a memóriába mentsük!</a:t>
            </a:r>
          </a:p>
          <a:p>
            <a:pPr lvl="1"/>
            <a:r>
              <a:rPr lang="hu-HU" dirty="0" smtClean="0"/>
              <a:t>csak a </a:t>
            </a:r>
            <a:r>
              <a:rPr lang="en-US" dirty="0" smtClean="0"/>
              <a:t>Table, </a:t>
            </a:r>
            <a:r>
              <a:rPr lang="hu-HU" dirty="0" smtClean="0"/>
              <a:t>F</a:t>
            </a:r>
            <a:r>
              <a:rPr lang="en-US" dirty="0" err="1" smtClean="0"/>
              <a:t>eature</a:t>
            </a:r>
            <a:r>
              <a:rPr lang="en-US" dirty="0" smtClean="0"/>
              <a:t> </a:t>
            </a:r>
            <a:r>
              <a:rPr lang="hu-HU" dirty="0" smtClean="0"/>
              <a:t>C</a:t>
            </a:r>
            <a:r>
              <a:rPr lang="en-US" dirty="0" smtClean="0"/>
              <a:t>lass</a:t>
            </a:r>
            <a:r>
              <a:rPr lang="hu-HU" dirty="0" smtClean="0"/>
              <a:t> és</a:t>
            </a:r>
            <a:r>
              <a:rPr lang="en-US" dirty="0" smtClean="0"/>
              <a:t> </a:t>
            </a:r>
            <a:r>
              <a:rPr lang="hu-HU" dirty="0" smtClean="0"/>
              <a:t>R</a:t>
            </a:r>
            <a:r>
              <a:rPr lang="en-US" dirty="0" smtClean="0"/>
              <a:t>aster</a:t>
            </a:r>
            <a:r>
              <a:rPr lang="hu-HU" dirty="0" smtClean="0"/>
              <a:t> adattípusokra működik</a:t>
            </a:r>
          </a:p>
          <a:p>
            <a:pPr lvl="1"/>
            <a:r>
              <a:rPr lang="hu-HU" dirty="0" smtClean="0"/>
              <a:t>.</a:t>
            </a:r>
            <a:r>
              <a:rPr lang="hu-HU" dirty="0" err="1" smtClean="0"/>
              <a:t>gdb</a:t>
            </a:r>
            <a:r>
              <a:rPr lang="hu-HU" dirty="0" smtClean="0"/>
              <a:t> esetén nem működnek a különleges funkciók (</a:t>
            </a:r>
            <a:r>
              <a:rPr lang="hu-HU" dirty="0" err="1" smtClean="0"/>
              <a:t>subtype</a:t>
            </a:r>
            <a:r>
              <a:rPr lang="hu-HU" dirty="0" smtClean="0"/>
              <a:t>, </a:t>
            </a:r>
            <a:r>
              <a:rPr lang="hu-HU" dirty="0" err="1" smtClean="0"/>
              <a:t>domain</a:t>
            </a:r>
            <a:r>
              <a:rPr lang="hu-HU" dirty="0" smtClean="0"/>
              <a:t>, </a:t>
            </a:r>
            <a:r>
              <a:rPr lang="hu-HU" dirty="0" err="1" smtClean="0"/>
              <a:t>topology</a:t>
            </a:r>
            <a:r>
              <a:rPr lang="hu-HU" dirty="0" smtClean="0"/>
              <a:t>, </a:t>
            </a:r>
            <a:r>
              <a:rPr lang="hu-HU" dirty="0" err="1" smtClean="0"/>
              <a:t>network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bezáráskor törlődnek az ideiglenes fájlok</a:t>
            </a:r>
          </a:p>
          <a:p>
            <a:r>
              <a:rPr lang="hu-HU" dirty="0" smtClean="0"/>
              <a:t>elérési út: </a:t>
            </a:r>
            <a:r>
              <a:rPr lang="hu-HU" dirty="0" err="1" smtClean="0"/>
              <a:t>in</a:t>
            </a:r>
            <a:r>
              <a:rPr lang="hu-HU" dirty="0" smtClean="0"/>
              <a:t>_</a:t>
            </a:r>
            <a:r>
              <a:rPr lang="hu-HU" dirty="0" err="1" smtClean="0"/>
              <a:t>memory</a:t>
            </a:r>
            <a:r>
              <a:rPr lang="hu-HU" dirty="0" smtClean="0"/>
              <a:t>\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344" y="174172"/>
            <a:ext cx="3461169" cy="27153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Ellipszis 5"/>
          <p:cNvSpPr/>
          <p:nvPr/>
        </p:nvSpPr>
        <p:spPr>
          <a:xfrm>
            <a:off x="8595360" y="914400"/>
            <a:ext cx="868680" cy="508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5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Modellek készítése – </a:t>
            </a:r>
            <a:r>
              <a:rPr lang="hu-HU" dirty="0" smtClean="0"/>
              <a:t>DEMO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egyenetlenségek simítása</a:t>
            </a:r>
          </a:p>
          <a:p>
            <a:pPr lvl="1"/>
            <a:r>
              <a:rPr lang="hu-HU" dirty="0" err="1" smtClean="0"/>
              <a:t>Spatial</a:t>
            </a:r>
            <a:r>
              <a:rPr lang="hu-HU" dirty="0" smtClean="0"/>
              <a:t> </a:t>
            </a:r>
            <a:r>
              <a:rPr lang="hu-HU" dirty="0" err="1" smtClean="0"/>
              <a:t>Analyst</a:t>
            </a:r>
            <a:r>
              <a:rPr lang="hu-HU" dirty="0" smtClean="0"/>
              <a:t> </a:t>
            </a:r>
            <a:r>
              <a:rPr lang="hu-HU" dirty="0" err="1" smtClean="0"/>
              <a:t>Tools</a:t>
            </a:r>
            <a:r>
              <a:rPr lang="hu-HU" dirty="0" smtClean="0"/>
              <a:t> &gt; </a:t>
            </a:r>
            <a:r>
              <a:rPr lang="hu-HU" dirty="0" err="1" smtClean="0"/>
              <a:t>Hydrology</a:t>
            </a:r>
            <a:r>
              <a:rPr lang="hu-HU" dirty="0" smtClean="0"/>
              <a:t> &gt; </a:t>
            </a:r>
            <a:r>
              <a:rPr lang="hu-HU" dirty="0" err="1" smtClean="0"/>
              <a:t>Fill</a:t>
            </a:r>
            <a:endParaRPr lang="hu-HU" dirty="0" smtClean="0"/>
          </a:p>
          <a:p>
            <a:pPr lvl="1"/>
            <a:r>
              <a:rPr lang="hu-HU" dirty="0" smtClean="0"/>
              <a:t>Cserhát domborzatmodell a bemenet</a:t>
            </a:r>
          </a:p>
          <a:p>
            <a:pPr lvl="1"/>
            <a:r>
              <a:rPr lang="hu-HU" dirty="0" smtClean="0"/>
              <a:t>ideiglenes kimenet</a:t>
            </a:r>
          </a:p>
          <a:p>
            <a:r>
              <a:rPr lang="hu-HU" dirty="0" smtClean="0"/>
              <a:t>lefolyási irány számítása</a:t>
            </a:r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</a:t>
            </a:r>
            <a:r>
              <a:rPr lang="hu-HU" dirty="0" err="1"/>
              <a:t>Tools</a:t>
            </a:r>
            <a:r>
              <a:rPr lang="hu-HU" dirty="0"/>
              <a:t> </a:t>
            </a:r>
            <a:r>
              <a:rPr lang="hu-HU" dirty="0" smtClean="0"/>
              <a:t>&gt; </a:t>
            </a:r>
            <a:r>
              <a:rPr lang="hu-HU" dirty="0" err="1" smtClean="0"/>
              <a:t>Hydrology</a:t>
            </a:r>
            <a:r>
              <a:rPr lang="hu-HU" dirty="0" smtClean="0"/>
              <a:t> </a:t>
            </a:r>
            <a:r>
              <a:rPr lang="hu-HU" dirty="0"/>
              <a:t>&gt; </a:t>
            </a:r>
            <a:r>
              <a:rPr lang="hu-HU" dirty="0" smtClean="0"/>
              <a:t>Flow </a:t>
            </a:r>
            <a:r>
              <a:rPr lang="hu-HU" dirty="0" err="1" smtClean="0"/>
              <a:t>Direction</a:t>
            </a:r>
            <a:endParaRPr lang="hu-HU" dirty="0" smtClean="0"/>
          </a:p>
          <a:p>
            <a:pPr lvl="1"/>
            <a:r>
              <a:rPr lang="hu-HU" dirty="0" smtClean="0"/>
              <a:t>simított Cserhát a bemenet</a:t>
            </a:r>
          </a:p>
          <a:p>
            <a:pPr lvl="1"/>
            <a:r>
              <a:rPr lang="hu-HU" dirty="0" smtClean="0"/>
              <a:t>kötelező kimenet ideiglenes, az opcionálist nem adjuk meg (fehér marad)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933" y="4778135"/>
            <a:ext cx="2831895" cy="19635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99" y="4778136"/>
            <a:ext cx="8900010" cy="19635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028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Modellek készítése – </a:t>
            </a:r>
            <a:r>
              <a:rPr lang="hu-HU" dirty="0" smtClean="0"/>
              <a:t>DEMO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vízgyűjtőterületek kijelölése</a:t>
            </a:r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 </a:t>
            </a:r>
            <a:r>
              <a:rPr lang="hu-HU" dirty="0" err="1"/>
              <a:t>Tools</a:t>
            </a:r>
            <a:r>
              <a:rPr lang="hu-HU" dirty="0"/>
              <a:t> &gt; </a:t>
            </a:r>
            <a:r>
              <a:rPr lang="hu-HU" dirty="0" err="1"/>
              <a:t>Hydrology</a:t>
            </a:r>
            <a:r>
              <a:rPr lang="hu-HU" dirty="0"/>
              <a:t> &gt; </a:t>
            </a:r>
            <a:r>
              <a:rPr lang="hu-HU" dirty="0" err="1"/>
              <a:t>Basin</a:t>
            </a:r>
            <a:endParaRPr lang="hu-HU" dirty="0"/>
          </a:p>
          <a:p>
            <a:pPr lvl="1"/>
            <a:r>
              <a:rPr lang="hu-HU" dirty="0"/>
              <a:t>lefolyásirány a bemenet</a:t>
            </a:r>
          </a:p>
          <a:p>
            <a:pPr lvl="1"/>
            <a:r>
              <a:rPr lang="hu-HU" dirty="0"/>
              <a:t>ideiglenes kimenet</a:t>
            </a:r>
          </a:p>
          <a:p>
            <a:r>
              <a:rPr lang="hu-HU" dirty="0" smtClean="0"/>
              <a:t>vízgyűjtők poligonná alakítása</a:t>
            </a:r>
          </a:p>
          <a:p>
            <a:pPr lvl="1"/>
            <a:r>
              <a:rPr lang="en-US" dirty="0"/>
              <a:t>Conversation Tools &gt; From Raster &gt; Raster to </a:t>
            </a:r>
            <a:r>
              <a:rPr lang="en-US" dirty="0" smtClean="0"/>
              <a:t>Polygon</a:t>
            </a:r>
            <a:endParaRPr lang="hu-HU" dirty="0" smtClean="0"/>
          </a:p>
          <a:p>
            <a:r>
              <a:rPr lang="hu-HU" dirty="0" smtClean="0"/>
              <a:t>mentés, futtatás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933" y="4778135"/>
            <a:ext cx="2831895" cy="19635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99" y="4778136"/>
            <a:ext cx="8900010" cy="19635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241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Modellek készítése – feladat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készíts </a:t>
            </a:r>
            <a:r>
              <a:rPr lang="hu-HU" dirty="0"/>
              <a:t>egy</a:t>
            </a:r>
            <a:r>
              <a:rPr lang="hu-HU" dirty="0" smtClean="0"/>
              <a:t> modellt, amely az alábbi lépéseket végzi el</a:t>
            </a:r>
          </a:p>
          <a:p>
            <a:pPr lvl="1"/>
            <a:r>
              <a:rPr lang="hu-HU" dirty="0" smtClean="0"/>
              <a:t>téglalap alakú poligont készít a raszter befoglaló dobozából – </a:t>
            </a:r>
            <a:r>
              <a:rPr lang="hu-HU" dirty="0" err="1" smtClean="0"/>
              <a:t>Raster</a:t>
            </a:r>
            <a:r>
              <a:rPr lang="hu-HU" dirty="0" smtClean="0"/>
              <a:t> Domain</a:t>
            </a:r>
          </a:p>
          <a:p>
            <a:pPr lvl="1"/>
            <a:r>
              <a:rPr lang="hu-HU" dirty="0" smtClean="0"/>
              <a:t>rajzol köré egy 5 km-es puffert – </a:t>
            </a:r>
            <a:r>
              <a:rPr lang="hu-HU" dirty="0" err="1" smtClean="0"/>
              <a:t>Buffer</a:t>
            </a:r>
            <a:endParaRPr lang="hu-HU" dirty="0" smtClean="0"/>
          </a:p>
          <a:p>
            <a:pPr lvl="1"/>
            <a:r>
              <a:rPr lang="hu-HU" dirty="0" smtClean="0"/>
              <a:t>leválogatja a </a:t>
            </a:r>
            <a:r>
              <a:rPr lang="hu-HU" dirty="0"/>
              <a:t>pufferbe teljesen </a:t>
            </a:r>
            <a:r>
              <a:rPr lang="hu-HU" dirty="0" smtClean="0"/>
              <a:t>beleeső patakokat – </a:t>
            </a:r>
            <a:r>
              <a:rPr lang="hu-HU" dirty="0" err="1" smtClean="0"/>
              <a:t>Select</a:t>
            </a:r>
            <a:r>
              <a:rPr lang="hu-HU" dirty="0" smtClean="0"/>
              <a:t> </a:t>
            </a:r>
            <a:r>
              <a:rPr lang="hu-HU" dirty="0" err="1" smtClean="0"/>
              <a:t>Layer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Location</a:t>
            </a:r>
            <a:endParaRPr lang="hu-HU" dirty="0" smtClean="0"/>
          </a:p>
          <a:p>
            <a:pPr lvl="1"/>
            <a:r>
              <a:rPr lang="hu-HU" dirty="0" smtClean="0"/>
              <a:t>elmenti a leválogatott tavakat egy </a:t>
            </a:r>
            <a:r>
              <a:rPr lang="hu-HU" dirty="0" err="1" smtClean="0"/>
              <a:t>shp-fájlba</a:t>
            </a:r>
            <a:r>
              <a:rPr lang="hu-HU" dirty="0" smtClean="0"/>
              <a:t> – </a:t>
            </a:r>
            <a:r>
              <a:rPr lang="hu-HU" dirty="0" err="1" smtClean="0"/>
              <a:t>Copy</a:t>
            </a:r>
            <a:r>
              <a:rPr lang="hu-HU" dirty="0" smtClean="0"/>
              <a:t> </a:t>
            </a:r>
            <a:r>
              <a:rPr lang="hu-HU" dirty="0" err="1" smtClean="0"/>
              <a:t>Features</a:t>
            </a:r>
            <a:endParaRPr lang="hu-HU" dirty="0" smtClean="0"/>
          </a:p>
          <a:p>
            <a:r>
              <a:rPr lang="hu-HU" dirty="0" smtClean="0"/>
              <a:t>a köztes adatfájlok közül legalább az egyik ideiglenes legyen</a:t>
            </a:r>
            <a:br>
              <a:rPr lang="hu-HU" dirty="0" smtClean="0"/>
            </a:br>
            <a:r>
              <a:rPr lang="hu-HU" dirty="0" smtClean="0"/>
              <a:t>(memóriába íródjon)</a:t>
            </a:r>
          </a:p>
          <a:p>
            <a:r>
              <a:rPr lang="hu-HU" dirty="0" smtClean="0"/>
              <a:t>a kimeneti </a:t>
            </a:r>
            <a:r>
              <a:rPr lang="hu-HU" dirty="0" err="1" smtClean="0"/>
              <a:t>shp-fájlt</a:t>
            </a:r>
            <a:r>
              <a:rPr lang="hu-HU" dirty="0" smtClean="0"/>
              <a:t> add a tartalomjegyzékhez</a:t>
            </a:r>
          </a:p>
          <a:p>
            <a:r>
              <a:rPr lang="hu-HU" dirty="0" smtClean="0"/>
              <a:t>lásd el a modell egyes lépéseit informatív feliratokkal</a:t>
            </a:r>
          </a:p>
          <a:p>
            <a:r>
              <a:rPr lang="hu-HU" dirty="0" smtClean="0"/>
              <a:t>tedd a modellt átláthatóvá, rendezetté</a:t>
            </a:r>
          </a:p>
          <a:p>
            <a:r>
              <a:rPr lang="hu-HU" dirty="0" smtClean="0"/>
              <a:t>mentsd a modellt egy saját eszköztárba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3276" y="143692"/>
            <a:ext cx="5692991" cy="12230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1480" y="3581400"/>
            <a:ext cx="4014787" cy="31603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988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Előfeltételek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modellen belül az eszközök futási sorrendje nem teljesen meghatározott</a:t>
            </a:r>
          </a:p>
          <a:p>
            <a:pPr lvl="1"/>
            <a:r>
              <a:rPr lang="hu-HU" dirty="0" smtClean="0"/>
              <a:t>vannak ágak, amelyek tetszőleges sorrendben végrehajtódhatnak</a:t>
            </a:r>
          </a:p>
          <a:p>
            <a:pPr lvl="1"/>
            <a:r>
              <a:rPr lang="hu-HU" dirty="0" smtClean="0"/>
              <a:t>néha ez probléma</a:t>
            </a:r>
          </a:p>
          <a:p>
            <a:r>
              <a:rPr lang="hu-HU" dirty="0" smtClean="0"/>
              <a:t>példák</a:t>
            </a:r>
          </a:p>
          <a:p>
            <a:pPr lvl="1"/>
            <a:r>
              <a:rPr lang="hu-HU" dirty="0" smtClean="0"/>
              <a:t>előbb kell létrehozni a </a:t>
            </a:r>
            <a:r>
              <a:rPr lang="hu-HU" dirty="0" err="1" smtClean="0"/>
              <a:t>geodatabase-t</a:t>
            </a:r>
            <a:r>
              <a:rPr lang="hu-HU" dirty="0" smtClean="0"/>
              <a:t>, utána tudunk belementeni réteget</a:t>
            </a:r>
          </a:p>
          <a:p>
            <a:pPr lvl="1"/>
            <a:r>
              <a:rPr lang="hu-HU" dirty="0" smtClean="0"/>
              <a:t>előbb kell a kijelölt elemeket a </a:t>
            </a:r>
            <a:r>
              <a:rPr lang="hu-HU" dirty="0" err="1" smtClean="0"/>
              <a:t>Copy</a:t>
            </a:r>
            <a:r>
              <a:rPr lang="hu-HU" dirty="0" smtClean="0"/>
              <a:t> </a:t>
            </a:r>
            <a:r>
              <a:rPr lang="hu-HU" dirty="0" err="1" smtClean="0"/>
              <a:t>Features-zel</a:t>
            </a:r>
            <a:r>
              <a:rPr lang="hu-HU" dirty="0" smtClean="0"/>
              <a:t> menteni, utána szüntethetjük meg a kijelölést</a:t>
            </a:r>
          </a:p>
          <a:p>
            <a:pPr lvl="1"/>
            <a:r>
              <a:rPr lang="hu-HU" dirty="0" smtClean="0"/>
              <a:t>előbb kell a </a:t>
            </a:r>
            <a:r>
              <a:rPr lang="hu-HU" dirty="0" err="1" smtClean="0"/>
              <a:t>Joinnal</a:t>
            </a:r>
            <a:r>
              <a:rPr lang="hu-HU" dirty="0" smtClean="0"/>
              <a:t> bővített adattáblát menteni, utána szüntethetjük meg a hozzárendelést</a:t>
            </a:r>
          </a:p>
          <a:p>
            <a:r>
              <a:rPr lang="hu-HU" dirty="0"/>
              <a:t>ezek párhuzamos ágak</a:t>
            </a:r>
            <a:endParaRPr lang="en-US" dirty="0"/>
          </a:p>
          <a:p>
            <a:r>
              <a:rPr lang="hu-HU" dirty="0" smtClean="0"/>
              <a:t>a cél néha a takarítás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Előfeltételek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precondition</a:t>
            </a:r>
            <a:endParaRPr lang="hu-HU" dirty="0" smtClean="0"/>
          </a:p>
          <a:p>
            <a:r>
              <a:rPr lang="hu-HU" dirty="0" smtClean="0"/>
              <a:t>jele: pontozott nyíl</a:t>
            </a:r>
          </a:p>
          <a:p>
            <a:r>
              <a:rPr lang="hu-HU" dirty="0" smtClean="0"/>
              <a:t>előfeltétel(</a:t>
            </a:r>
            <a:r>
              <a:rPr lang="hu-HU" dirty="0" err="1" smtClean="0"/>
              <a:t>ek</a:t>
            </a:r>
            <a:r>
              <a:rPr lang="hu-HU" dirty="0" smtClean="0"/>
              <a:t>) létrehozása/törlése</a:t>
            </a:r>
          </a:p>
          <a:p>
            <a:pPr lvl="1"/>
            <a:r>
              <a:rPr lang="hu-HU" dirty="0" smtClean="0"/>
              <a:t>jobb klikk a várakoztatandó eszközön</a:t>
            </a:r>
          </a:p>
          <a:p>
            <a:pPr lvl="1"/>
            <a:r>
              <a:rPr lang="hu-HU" dirty="0" err="1" smtClean="0"/>
              <a:t>Properties</a:t>
            </a:r>
            <a:r>
              <a:rPr lang="hu-HU" dirty="0" smtClean="0"/>
              <a:t> &gt; </a:t>
            </a:r>
            <a:r>
              <a:rPr lang="hu-HU" dirty="0" err="1" smtClean="0"/>
              <a:t>Preconditions</a:t>
            </a:r>
            <a:endParaRPr lang="hu-HU" dirty="0" smtClean="0"/>
          </a:p>
          <a:p>
            <a:pPr lvl="1"/>
            <a:r>
              <a:rPr lang="hu-HU" dirty="0" smtClean="0"/>
              <a:t>ki-/bepipálni a megvárandó változókat</a:t>
            </a:r>
          </a:p>
          <a:p>
            <a:r>
              <a:rPr lang="hu-HU" dirty="0" smtClean="0"/>
              <a:t>nem csak változókat, hanem logikai/számparamétereket is meg lehet adni előfeltételként (később)</a:t>
            </a:r>
          </a:p>
          <a:p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5287" y="4678680"/>
            <a:ext cx="8276691" cy="20325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921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Előfeltételek – DEMO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947656" cy="4754563"/>
          </a:xfrm>
        </p:spPr>
        <p:txBody>
          <a:bodyPr/>
          <a:lstStyle/>
          <a:p>
            <a:r>
              <a:rPr lang="hu-HU" dirty="0" smtClean="0"/>
              <a:t>mentsük </a:t>
            </a:r>
            <a:r>
              <a:rPr lang="hu-HU" dirty="0" err="1" smtClean="0"/>
              <a:t>shp-ként</a:t>
            </a:r>
            <a:r>
              <a:rPr lang="hu-HU" dirty="0" smtClean="0"/>
              <a:t> azokat a tavakat, amelyek összemetsződnek a patakokkal</a:t>
            </a:r>
          </a:p>
          <a:p>
            <a:r>
              <a:rPr lang="hu-HU" dirty="0" smtClean="0"/>
              <a:t>majd fordítsuk meg a kijelölést, ezeket is mentsük</a:t>
            </a:r>
          </a:p>
          <a:p>
            <a:r>
              <a:rPr lang="hu-HU" dirty="0" smtClean="0"/>
              <a:t>majd szüntessük meg a kijelölést</a:t>
            </a:r>
          </a:p>
          <a:p>
            <a:endParaRPr lang="hu-HU" dirty="0"/>
          </a:p>
          <a:p>
            <a:r>
              <a:rPr lang="hu-HU" dirty="0" smtClean="0"/>
              <a:t>megfordítás/megszüntetés: </a:t>
            </a:r>
            <a:r>
              <a:rPr lang="hu-HU" dirty="0" err="1" smtClean="0"/>
              <a:t>Select</a:t>
            </a:r>
            <a:r>
              <a:rPr lang="hu-HU" dirty="0" smtClean="0"/>
              <a:t> </a:t>
            </a:r>
            <a:r>
              <a:rPr lang="hu-HU" dirty="0" err="1" smtClean="0"/>
              <a:t>Layer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Attribute</a:t>
            </a:r>
            <a:endParaRPr lang="hu-HU" dirty="0" smtClean="0"/>
          </a:p>
          <a:p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4302102"/>
            <a:ext cx="11890057" cy="17983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856" y="1465942"/>
            <a:ext cx="5241362" cy="26365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470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Előfeltételek</a:t>
            </a:r>
            <a:r>
              <a:rPr lang="hu-HU" dirty="0" smtClean="0"/>
              <a:t> </a:t>
            </a:r>
            <a:r>
              <a:rPr lang="hu-HU" dirty="0"/>
              <a:t>– </a:t>
            </a:r>
            <a:r>
              <a:rPr lang="hu-HU" dirty="0" smtClean="0"/>
              <a:t>feladat – rövid leírás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tervezz meg egy modelleszközt, amely a következőt végzi el</a:t>
            </a:r>
          </a:p>
          <a:p>
            <a:pPr lvl="1"/>
            <a:r>
              <a:rPr lang="hu-HU" dirty="0" smtClean="0"/>
              <a:t>a </a:t>
            </a:r>
            <a:r>
              <a:rPr lang="hu-HU" dirty="0"/>
              <a:t>"Galga-patak</a:t>
            </a:r>
            <a:r>
              <a:rPr lang="hu-HU" dirty="0" smtClean="0"/>
              <a:t>"</a:t>
            </a:r>
            <a:r>
              <a:rPr lang="hu-HU" dirty="0" err="1" smtClean="0"/>
              <a:t>-kal</a:t>
            </a:r>
            <a:r>
              <a:rPr lang="hu-HU" dirty="0" smtClean="0"/>
              <a:t> kezdődő nevű patakszakaszok mindegyikéhez kiszámolja a köré rajzolt 10 km-es pufferen belüli átlagos lejtőszázalékot (a Cserhát </a:t>
            </a:r>
            <a:r>
              <a:rPr lang="hu-HU" dirty="0" err="1" smtClean="0"/>
              <a:t>DEM-jéből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az eredményt (vagyis a leválogatott patakokat kiegészítve az átlagot tartalmazó oszloppal) menti </a:t>
            </a:r>
            <a:r>
              <a:rPr lang="hu-HU" dirty="0" err="1" smtClean="0"/>
              <a:t>shp-fájlként</a:t>
            </a:r>
            <a:r>
              <a:rPr lang="hu-HU" dirty="0" smtClean="0"/>
              <a:t> és hozzáadja a tartalomjegyzékhez</a:t>
            </a:r>
          </a:p>
          <a:p>
            <a:pPr lvl="1"/>
            <a:r>
              <a:rPr lang="hu-HU" dirty="0" smtClean="0"/>
              <a:t>rendet tesz maga után (kijelölést megszünteti, hozzárendelést leválasztja)</a:t>
            </a:r>
          </a:p>
          <a:p>
            <a:r>
              <a:rPr lang="hu-HU" dirty="0" smtClean="0"/>
              <a:t>ha nem sikerül minden lépést kitalálni, akkor a következő dián találod a részletes leírást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55" y="4223657"/>
            <a:ext cx="9200069" cy="25035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880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5646057"/>
            <a:ext cx="12192000" cy="1211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Előfeltételek</a:t>
            </a:r>
            <a:r>
              <a:rPr lang="hu-HU" dirty="0" smtClean="0"/>
              <a:t> </a:t>
            </a:r>
            <a:r>
              <a:rPr lang="hu-HU" dirty="0"/>
              <a:t>– feladat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válaszd ki azokat a patakokat, amelyek neve (NAME mező) "Galga-patak"</a:t>
            </a:r>
            <a:r>
              <a:rPr lang="hu-HU" dirty="0" err="1" smtClean="0"/>
              <a:t>-kal</a:t>
            </a:r>
            <a:r>
              <a:rPr lang="hu-HU" dirty="0" smtClean="0"/>
              <a:t> kezdődik – </a:t>
            </a:r>
            <a:r>
              <a:rPr lang="hu-HU" dirty="0" err="1" smtClean="0"/>
              <a:t>Select</a:t>
            </a:r>
            <a:r>
              <a:rPr lang="hu-HU" dirty="0" smtClean="0"/>
              <a:t> </a:t>
            </a:r>
            <a:r>
              <a:rPr lang="hu-HU" dirty="0" err="1" smtClean="0"/>
              <a:t>Layer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Attribute</a:t>
            </a:r>
            <a:endParaRPr lang="hu-HU" dirty="0" smtClean="0"/>
          </a:p>
          <a:p>
            <a:r>
              <a:rPr lang="hu-HU" dirty="0" smtClean="0"/>
              <a:t>rajzolj 10 km-es puffert e patakszakaszok köré – </a:t>
            </a:r>
            <a:r>
              <a:rPr lang="hu-HU" dirty="0" err="1" smtClean="0"/>
              <a:t>Buffer</a:t>
            </a:r>
            <a:endParaRPr lang="hu-HU" dirty="0" smtClean="0"/>
          </a:p>
          <a:p>
            <a:r>
              <a:rPr lang="hu-HU" dirty="0" smtClean="0"/>
              <a:t>számítsd ki a domborzatmodell minden cellájára a lejtőszázalékot – </a:t>
            </a:r>
            <a:r>
              <a:rPr lang="hu-HU" dirty="0" err="1" smtClean="0"/>
              <a:t>Slope</a:t>
            </a:r>
            <a:endParaRPr lang="hu-HU" dirty="0" smtClean="0"/>
          </a:p>
          <a:p>
            <a:r>
              <a:rPr lang="hu-HU" dirty="0" smtClean="0"/>
              <a:t>számítsd ki a lejtőszázalékra a zónastatisztikát, melyben a pufferek szolgáltatják a zónákat a NAME mező szerinti bontásban, csak az átlagot </a:t>
            </a:r>
            <a:r>
              <a:rPr lang="hu-HU" dirty="0"/>
              <a:t>képezd </a:t>
            </a:r>
            <a:r>
              <a:rPr lang="hu-HU" dirty="0" smtClean="0"/>
              <a:t>– </a:t>
            </a:r>
            <a:r>
              <a:rPr lang="hu-HU" dirty="0" err="1" smtClean="0"/>
              <a:t>Zonal</a:t>
            </a:r>
            <a:r>
              <a:rPr lang="hu-HU" dirty="0" smtClean="0"/>
              <a:t> </a:t>
            </a:r>
            <a:r>
              <a:rPr lang="hu-HU" dirty="0" err="1"/>
              <a:t>Statistics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 smtClean="0"/>
              <a:t>Table</a:t>
            </a:r>
            <a:endParaRPr lang="hu-HU" dirty="0" smtClean="0"/>
          </a:p>
          <a:p>
            <a:r>
              <a:rPr lang="hu-HU" dirty="0" smtClean="0"/>
              <a:t>készíts a táblázatból ideiglenes táblát (</a:t>
            </a:r>
            <a:r>
              <a:rPr lang="hu-HU" dirty="0" err="1" smtClean="0"/>
              <a:t>Table</a:t>
            </a:r>
            <a:r>
              <a:rPr lang="hu-HU" dirty="0" smtClean="0"/>
              <a:t> </a:t>
            </a:r>
            <a:r>
              <a:rPr lang="hu-HU" dirty="0" err="1" smtClean="0"/>
              <a:t>View</a:t>
            </a:r>
            <a:r>
              <a:rPr lang="hu-HU" dirty="0" smtClean="0"/>
              <a:t>) – </a:t>
            </a:r>
            <a:r>
              <a:rPr lang="hu-HU" dirty="0" err="1" smtClean="0"/>
              <a:t>Make</a:t>
            </a:r>
            <a:r>
              <a:rPr lang="hu-HU" dirty="0" smtClean="0"/>
              <a:t> </a:t>
            </a:r>
            <a:r>
              <a:rPr lang="hu-HU" dirty="0" err="1" smtClean="0"/>
              <a:t>Table</a:t>
            </a:r>
            <a:r>
              <a:rPr lang="hu-HU" dirty="0" smtClean="0"/>
              <a:t> </a:t>
            </a:r>
            <a:r>
              <a:rPr lang="hu-HU" dirty="0" err="1" smtClean="0"/>
              <a:t>View</a:t>
            </a:r>
            <a:endParaRPr lang="hu-HU" dirty="0" smtClean="0"/>
          </a:p>
          <a:p>
            <a:r>
              <a:rPr lang="hu-HU" dirty="0" smtClean="0"/>
              <a:t>rendeld hozzá a kijelölt patakokhoz a NAME mező mint kulcs alapján az ideiglenes táblát – Add </a:t>
            </a:r>
            <a:r>
              <a:rPr lang="hu-HU" dirty="0" err="1" smtClean="0"/>
              <a:t>Join</a:t>
            </a:r>
            <a:endParaRPr lang="hu-HU" dirty="0" smtClean="0"/>
          </a:p>
          <a:p>
            <a:r>
              <a:rPr lang="hu-HU" dirty="0" smtClean="0"/>
              <a:t>mentsd </a:t>
            </a:r>
            <a:r>
              <a:rPr lang="hu-HU" dirty="0" err="1" smtClean="0"/>
              <a:t>shp-fájlként</a:t>
            </a:r>
            <a:r>
              <a:rPr lang="hu-HU" dirty="0" smtClean="0"/>
              <a:t> – </a:t>
            </a:r>
            <a:r>
              <a:rPr lang="hu-HU" dirty="0" err="1" smtClean="0"/>
              <a:t>Copy</a:t>
            </a:r>
            <a:r>
              <a:rPr lang="hu-HU" dirty="0" smtClean="0"/>
              <a:t> </a:t>
            </a:r>
            <a:r>
              <a:rPr lang="hu-HU" dirty="0" err="1" smtClean="0"/>
              <a:t>Features</a:t>
            </a:r>
            <a:endParaRPr lang="hu-HU" dirty="0" smtClean="0"/>
          </a:p>
          <a:p>
            <a:r>
              <a:rPr lang="hu-HU" u="sng" dirty="0" smtClean="0"/>
              <a:t>miután</a:t>
            </a:r>
            <a:r>
              <a:rPr lang="hu-HU" dirty="0" smtClean="0"/>
              <a:t> ez teljesült, a patakokról távolítsd el a hozzárendelést – </a:t>
            </a:r>
            <a:r>
              <a:rPr lang="hu-HU" dirty="0" err="1" smtClean="0"/>
              <a:t>Remove</a:t>
            </a:r>
            <a:r>
              <a:rPr lang="hu-HU" dirty="0" smtClean="0"/>
              <a:t> </a:t>
            </a:r>
            <a:r>
              <a:rPr lang="hu-HU" dirty="0" err="1" smtClean="0"/>
              <a:t>Join</a:t>
            </a:r>
            <a:endParaRPr lang="hu-HU" dirty="0" smtClean="0"/>
          </a:p>
          <a:p>
            <a:r>
              <a:rPr lang="hu-HU" dirty="0" smtClean="0"/>
              <a:t>szüntesd meg a kijelölést – </a:t>
            </a:r>
            <a:r>
              <a:rPr lang="hu-HU" dirty="0" err="1" smtClean="0"/>
              <a:t>Remove</a:t>
            </a:r>
            <a:r>
              <a:rPr lang="hu-HU" dirty="0" smtClean="0"/>
              <a:t> </a:t>
            </a:r>
            <a:r>
              <a:rPr lang="hu-HU" dirty="0" err="1" smtClean="0"/>
              <a:t>Join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63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Köszönöm a figyelmet!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kérdések?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Műveletek </a:t>
            </a:r>
            <a:r>
              <a:rPr lang="hu-HU" dirty="0"/>
              <a:t>ismétlése</a:t>
            </a:r>
            <a:r>
              <a:rPr lang="hu-HU" dirty="0" smtClean="0"/>
              <a:t> – DEMO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tavak, puffer, 500 m</a:t>
            </a:r>
          </a:p>
          <a:p>
            <a:r>
              <a:rPr lang="hu-HU" dirty="0" smtClean="0"/>
              <a:t>majd középtájakkal ugyanez</a:t>
            </a:r>
          </a:p>
          <a:p>
            <a:r>
              <a:rPr lang="hu-HU" dirty="0" smtClean="0"/>
              <a:t>Python-kód kinyerése</a:t>
            </a:r>
          </a:p>
          <a:p>
            <a:r>
              <a:rPr lang="hu-HU" dirty="0" smtClean="0"/>
              <a:t>meghívása Python-ablakban (kimeneti fájl felülírása/átnevezése)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10:58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302" y="1806031"/>
            <a:ext cx="3173252" cy="13722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8302" y="3326764"/>
            <a:ext cx="3173252" cy="27931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757" y="3326764"/>
            <a:ext cx="6597683" cy="27931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877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Műveletek ismétlése – </a:t>
            </a:r>
            <a:r>
              <a:rPr lang="hu-HU" dirty="0" smtClean="0"/>
              <a:t>feladat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ArcToolbox</a:t>
            </a:r>
            <a:r>
              <a:rPr lang="hu-HU" dirty="0" smtClean="0"/>
              <a:t> megfelelő eszközével (</a:t>
            </a:r>
            <a:r>
              <a:rPr lang="hu-HU" dirty="0" err="1" smtClean="0"/>
              <a:t>Select</a:t>
            </a:r>
            <a:r>
              <a:rPr lang="hu-HU" dirty="0" smtClean="0"/>
              <a:t> </a:t>
            </a:r>
            <a:r>
              <a:rPr lang="hu-HU" dirty="0" err="1" smtClean="0"/>
              <a:t>Layer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Attribute</a:t>
            </a:r>
            <a:r>
              <a:rPr lang="hu-HU" dirty="0" smtClean="0"/>
              <a:t>) jelöld ki </a:t>
            </a:r>
            <a:r>
              <a:rPr lang="hu-HU" dirty="0" err="1" smtClean="0"/>
              <a:t>attribútumadatok</a:t>
            </a:r>
            <a:r>
              <a:rPr lang="hu-HU" dirty="0" smtClean="0"/>
              <a:t> alapján azt a tavat, amelynek az </a:t>
            </a:r>
            <a:r>
              <a:rPr lang="hu-HU" dirty="0" err="1" smtClean="0"/>
              <a:t>FID-ja</a:t>
            </a:r>
            <a:r>
              <a:rPr lang="hu-HU" dirty="0" smtClean="0"/>
              <a:t> 1</a:t>
            </a:r>
          </a:p>
          <a:p>
            <a:pPr lvl="1"/>
            <a:r>
              <a:rPr lang="hu-HU" dirty="0" smtClean="0"/>
              <a:t>ne a </a:t>
            </a:r>
            <a:r>
              <a:rPr lang="hu-HU" dirty="0" err="1" smtClean="0"/>
              <a:t>Selection</a:t>
            </a:r>
            <a:r>
              <a:rPr lang="hu-HU" dirty="0" smtClean="0"/>
              <a:t> menü hasonló funkciójú menüelemét használd!</a:t>
            </a:r>
          </a:p>
          <a:p>
            <a:r>
              <a:rPr lang="hu-HU" dirty="0" smtClean="0"/>
              <a:t>másold a lefuttatott eszközt Python-kódrészletként</a:t>
            </a:r>
          </a:p>
          <a:p>
            <a:r>
              <a:rPr lang="hu-HU" dirty="0" smtClean="0"/>
              <a:t>nyisd meg a Python-ablakot</a:t>
            </a:r>
          </a:p>
          <a:p>
            <a:r>
              <a:rPr lang="hu-HU" dirty="0" smtClean="0"/>
              <a:t>szúrd be a kódrészletet, cseréld le a tavakat a "</a:t>
            </a:r>
            <a:r>
              <a:rPr lang="hu-HU" dirty="0" err="1" smtClean="0"/>
              <a:t>kozeptajak</a:t>
            </a:r>
            <a:r>
              <a:rPr lang="hu-HU" dirty="0" smtClean="0"/>
              <a:t>" nevű adatsorra, majd futtasd a </a:t>
            </a:r>
            <a:r>
              <a:rPr lang="hu-HU" dirty="0" err="1" smtClean="0"/>
              <a:t>szkriptet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Python-ablakban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10:58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50" y="4381499"/>
            <a:ext cx="4895850" cy="16764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900" y="4381499"/>
            <a:ext cx="4082795" cy="16764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490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Műveletek ismétlése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 eszközt kell sokszor (különböző bemenetekkel/paraméterekkel) futtatni</a:t>
            </a:r>
          </a:p>
          <a:p>
            <a:pPr lvl="1"/>
            <a:r>
              <a:rPr lang="hu-HU" dirty="0" smtClean="0"/>
              <a:t>kötegelt indítás</a:t>
            </a:r>
          </a:p>
          <a:p>
            <a:pPr lvl="1"/>
            <a:r>
              <a:rPr lang="hu-HU" dirty="0" err="1" smtClean="0"/>
              <a:t>szkriptírás</a:t>
            </a:r>
            <a:endParaRPr lang="hu-HU" dirty="0" smtClean="0"/>
          </a:p>
          <a:p>
            <a:r>
              <a:rPr lang="hu-HU" dirty="0" smtClean="0"/>
              <a:t>sok eszközt kell egymás után futtatni</a:t>
            </a:r>
          </a:p>
          <a:p>
            <a:pPr lvl="1"/>
            <a:r>
              <a:rPr lang="hu-HU" dirty="0" err="1" smtClean="0"/>
              <a:t>Model</a:t>
            </a:r>
            <a:r>
              <a:rPr lang="hu-HU" dirty="0" smtClean="0"/>
              <a:t> </a:t>
            </a:r>
            <a:r>
              <a:rPr lang="hu-HU" dirty="0" err="1" smtClean="0"/>
              <a:t>Builder</a:t>
            </a:r>
            <a:endParaRPr lang="hu-HU" dirty="0" smtClean="0"/>
          </a:p>
          <a:p>
            <a:pPr lvl="1"/>
            <a:r>
              <a:rPr lang="hu-HU" dirty="0" err="1" smtClean="0"/>
              <a:t>szkriptírás</a:t>
            </a:r>
            <a:endParaRPr lang="hu-HU" dirty="0" smtClean="0"/>
          </a:p>
          <a:p>
            <a:r>
              <a:rPr lang="hu-HU" dirty="0"/>
              <a:t>sok eszközt </a:t>
            </a:r>
            <a:r>
              <a:rPr lang="hu-HU" dirty="0" smtClean="0"/>
              <a:t>kell sokszor futtatni</a:t>
            </a:r>
          </a:p>
          <a:p>
            <a:pPr lvl="1"/>
            <a:r>
              <a:rPr lang="hu-HU" dirty="0" smtClean="0"/>
              <a:t>Modell </a:t>
            </a:r>
            <a:r>
              <a:rPr lang="hu-HU" dirty="0" err="1" smtClean="0"/>
              <a:t>Builderrel</a:t>
            </a:r>
            <a:r>
              <a:rPr lang="hu-HU" dirty="0" smtClean="0"/>
              <a:t> létrehozott modell mentése, majd kötegelt futtatása</a:t>
            </a:r>
          </a:p>
          <a:p>
            <a:pPr lvl="1"/>
            <a:r>
              <a:rPr lang="hu-HU" dirty="0" err="1"/>
              <a:t>szkriptírás</a:t>
            </a:r>
            <a:endParaRPr lang="hu-HU" dirty="0"/>
          </a:p>
          <a:p>
            <a:r>
              <a:rPr lang="hu-HU" dirty="0" smtClean="0"/>
              <a:t>a </a:t>
            </a:r>
            <a:r>
              <a:rPr lang="hu-HU" dirty="0" err="1" smtClean="0"/>
              <a:t>szkriptírás</a:t>
            </a:r>
            <a:r>
              <a:rPr lang="hu-HU" dirty="0" smtClean="0"/>
              <a:t> mindig jó</a:t>
            </a:r>
          </a:p>
          <a:p>
            <a:pPr lvl="1"/>
            <a:r>
              <a:rPr lang="hu-HU" dirty="0" smtClean="0"/>
              <a:t>de programozási képességet igényel (a másik kettő nem!)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10:58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0" y="3671888"/>
            <a:ext cx="24384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Kötegelt indítás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bármilyen eszközt lehet kötegelten indítani</a:t>
            </a:r>
          </a:p>
          <a:p>
            <a:r>
              <a:rPr lang="hu-HU" dirty="0" smtClean="0"/>
              <a:t>jobb klikk az eszköz nevére &gt; Batch…</a:t>
            </a:r>
          </a:p>
          <a:p>
            <a:r>
              <a:rPr lang="hu-HU" dirty="0" smtClean="0"/>
              <a:t>táblázatosan jelennek meg a tervezett futtatások</a:t>
            </a:r>
          </a:p>
          <a:p>
            <a:pPr lvl="1"/>
            <a:r>
              <a:rPr lang="hu-HU" dirty="0" smtClean="0"/>
              <a:t>sorok: különálló eszközhívások</a:t>
            </a:r>
          </a:p>
          <a:p>
            <a:pPr lvl="1"/>
            <a:r>
              <a:rPr lang="hu-HU" dirty="0" smtClean="0"/>
              <a:t>oszlopok: paraméterek</a:t>
            </a:r>
          </a:p>
          <a:p>
            <a:r>
              <a:rPr lang="hu-HU" dirty="0" smtClean="0"/>
              <a:t>sorra duplán kattintva bejön a hagyományos paramétermegadós ablak</a:t>
            </a:r>
          </a:p>
          <a:p>
            <a:r>
              <a:rPr lang="hu-HU" dirty="0" smtClean="0"/>
              <a:t>sorok másolhatók</a:t>
            </a:r>
          </a:p>
          <a:p>
            <a:r>
              <a:rPr lang="hu-HU" dirty="0" smtClean="0"/>
              <a:t>csak az utolsó sor (utolsó eszközhívás) eredményfájlját adja a tartalomjegyzékhez (alapértelmezett esetben)</a:t>
            </a:r>
          </a:p>
          <a:p>
            <a:r>
              <a:rPr lang="hu-HU" dirty="0" smtClean="0"/>
              <a:t>kicsit fapados</a:t>
            </a:r>
          </a:p>
          <a:p>
            <a:pPr lvl="1"/>
            <a:r>
              <a:rPr lang="hu-HU" dirty="0" smtClean="0"/>
              <a:t>pl. kimeneti fájlok nevét nem lehet a többi paraméterből generálni (vs. </a:t>
            </a:r>
            <a:r>
              <a:rPr lang="hu-HU" smtClean="0"/>
              <a:t>QGIS)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6877" y="1422400"/>
            <a:ext cx="5274623" cy="20637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312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Kötegelt indítás – DEMO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4591050" cy="4754563"/>
          </a:xfrm>
        </p:spPr>
        <p:txBody>
          <a:bodyPr/>
          <a:lstStyle/>
          <a:p>
            <a:r>
              <a:rPr lang="hu-HU" dirty="0" smtClean="0"/>
              <a:t>középtájak, puffer, 5 km</a:t>
            </a:r>
          </a:p>
          <a:p>
            <a:r>
              <a:rPr lang="hu-HU" dirty="0" smtClean="0"/>
              <a:t>üres sorok, másolás, beillesztés, </a:t>
            </a:r>
            <a:r>
              <a:rPr lang="hu-HU" dirty="0"/>
              <a:t>módosítás a </a:t>
            </a:r>
            <a:r>
              <a:rPr lang="hu-HU" dirty="0" smtClean="0"/>
              <a:t>táblázatban</a:t>
            </a:r>
          </a:p>
          <a:p>
            <a:pPr lvl="1"/>
            <a:r>
              <a:rPr lang="hu-HU" dirty="0"/>
              <a:t>középtájak, puffer, </a:t>
            </a:r>
            <a:r>
              <a:rPr lang="hu-HU" dirty="0" smtClean="0"/>
              <a:t>10 km</a:t>
            </a:r>
          </a:p>
          <a:p>
            <a:r>
              <a:rPr lang="hu-HU" dirty="0" smtClean="0"/>
              <a:t>kijelölt sor, új sor hozzáadása, módosítás ablakban</a:t>
            </a:r>
          </a:p>
          <a:p>
            <a:pPr lvl="1"/>
            <a:r>
              <a:rPr lang="hu-HU" dirty="0"/>
              <a:t>középtájak, puffer, </a:t>
            </a:r>
            <a:r>
              <a:rPr lang="hu-HU" dirty="0" smtClean="0"/>
              <a:t>20 km</a:t>
            </a:r>
          </a:p>
          <a:p>
            <a:r>
              <a:rPr lang="hu-HU" dirty="0"/>
              <a:t>kijelölt sor, új sor hozzáadása, </a:t>
            </a:r>
            <a:r>
              <a:rPr lang="hu-HU" dirty="0" smtClean="0"/>
              <a:t>módosítás táblázatban, legördülő</a:t>
            </a:r>
          </a:p>
          <a:p>
            <a:pPr lvl="1"/>
            <a:r>
              <a:rPr lang="hu-HU" dirty="0" smtClean="0"/>
              <a:t>tavak, </a:t>
            </a:r>
            <a:r>
              <a:rPr lang="hu-HU" dirty="0"/>
              <a:t>puffer, 20 km</a:t>
            </a:r>
          </a:p>
          <a:p>
            <a:endParaRPr lang="hu-HU" dirty="0" smtClean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0" y="193222"/>
            <a:ext cx="6553200" cy="25640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9250" y="2916234"/>
            <a:ext cx="6553200" cy="37853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209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Kötegelt indítás – feladat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aseline="0" dirty="0" smtClean="0"/>
              <a:t>jelölj ki néhány patakot, tavat és középtájat téglalapos kijelöléssel egy kb. megyényi területen</a:t>
            </a:r>
          </a:p>
          <a:p>
            <a:r>
              <a:rPr lang="hu-HU" dirty="0" smtClean="0"/>
              <a:t>kötegelt feldolgozással készítsd el három különböző </a:t>
            </a:r>
            <a:r>
              <a:rPr lang="hu-HU" dirty="0" err="1" smtClean="0"/>
              <a:t>shp-fájlba</a:t>
            </a:r>
            <a:endParaRPr lang="hu-HU" dirty="0"/>
          </a:p>
          <a:p>
            <a:pPr lvl="1"/>
            <a:r>
              <a:rPr lang="hu-HU" dirty="0" smtClean="0"/>
              <a:t>a patakok és tavak,</a:t>
            </a:r>
          </a:p>
          <a:p>
            <a:pPr lvl="1"/>
            <a:r>
              <a:rPr lang="hu-HU" dirty="0" smtClean="0"/>
              <a:t>a tavak és középtájak, valamint</a:t>
            </a:r>
          </a:p>
          <a:p>
            <a:pPr lvl="1"/>
            <a:r>
              <a:rPr lang="hu-HU" dirty="0" smtClean="0"/>
              <a:t>a középtájak és patakok metszetét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10:58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459" y="2865120"/>
            <a:ext cx="6376468" cy="32165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668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4051</TotalTime>
  <Words>1734</Words>
  <Application>Microsoft Office PowerPoint</Application>
  <PresentationFormat>Szélesvásznú</PresentationFormat>
  <Paragraphs>376</Paragraphs>
  <Slides>39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45" baseType="lpstr">
      <vt:lpstr>Arial</vt:lpstr>
      <vt:lpstr>Arial Narrow</vt:lpstr>
      <vt:lpstr>Calibri</vt:lpstr>
      <vt:lpstr>Courier New</vt:lpstr>
      <vt:lpstr>Wingdings</vt:lpstr>
      <vt:lpstr>Office-téma</vt:lpstr>
      <vt:lpstr>Model Builder 1</vt:lpstr>
      <vt:lpstr>Tartalom</vt:lpstr>
      <vt:lpstr>Műveletek ismétlése</vt:lpstr>
      <vt:lpstr>Műveletek ismétlése – DEMO</vt:lpstr>
      <vt:lpstr>Műveletek ismétlése – feladat</vt:lpstr>
      <vt:lpstr>Műveletek ismétlése</vt:lpstr>
      <vt:lpstr>Kötegelt indítás</vt:lpstr>
      <vt:lpstr>Kötegelt indítás – DEMO</vt:lpstr>
      <vt:lpstr>Kötegelt indítás – feladat</vt:lpstr>
      <vt:lpstr>Model Builder célja</vt:lpstr>
      <vt:lpstr>Model Builder felülete</vt:lpstr>
      <vt:lpstr>Beállítási lehetőségek</vt:lpstr>
      <vt:lpstr>Beállítási lehetőségek – elrendezési beállítások</vt:lpstr>
      <vt:lpstr>Beállítási lehetőségek – elrendezési beállítások</vt:lpstr>
      <vt:lpstr>Beállítási lehetőségek – elrendezési beállítások</vt:lpstr>
      <vt:lpstr>Beállítási lehetőségek – elrendezési beállítások</vt:lpstr>
      <vt:lpstr>Beállítási lehetőségek – elrendezési beállítások</vt:lpstr>
      <vt:lpstr>Beállítási lehetőségek – elrendezési beállítások</vt:lpstr>
      <vt:lpstr>Modellek elemei</vt:lpstr>
      <vt:lpstr>Modellek elemei</vt:lpstr>
      <vt:lpstr>Modellek elemei – feliratok és állapotok</vt:lpstr>
      <vt:lpstr>Modellek elemei – feliratok és állapotok</vt:lpstr>
      <vt:lpstr>Modellek készítése</vt:lpstr>
      <vt:lpstr>Modellek készítése</vt:lpstr>
      <vt:lpstr>Modellek készítése – DEMO</vt:lpstr>
      <vt:lpstr>Modellek készítése – DEMO</vt:lpstr>
      <vt:lpstr>Modellek készítése – DEMO</vt:lpstr>
      <vt:lpstr>Modellek készítése – DEMO</vt:lpstr>
      <vt:lpstr>Modellek készítése – feladat</vt:lpstr>
      <vt:lpstr>Modellek készítése – ideiglenes fájlok</vt:lpstr>
      <vt:lpstr>Modellek készítése – DEMO</vt:lpstr>
      <vt:lpstr>Modellek készítése – DEMO</vt:lpstr>
      <vt:lpstr>Modellek készítése – feladat</vt:lpstr>
      <vt:lpstr>Előfeltételek</vt:lpstr>
      <vt:lpstr>Előfeltételek</vt:lpstr>
      <vt:lpstr>Előfeltételek – DEMO</vt:lpstr>
      <vt:lpstr>Előfeltételek – feladat – rövid leírás</vt:lpstr>
      <vt:lpstr>Előfeltételek – feladat</vt:lpstr>
      <vt:lpstr>Köszönöm a figyelmet!</vt:lpstr>
    </vt:vector>
  </TitlesOfParts>
  <Company>MTA ÖK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Ismerkedés, tematika, követelmény</dc:title>
  <dc:creator>BFÁkos</dc:creator>
  <cp:lastModifiedBy>BFÁkos</cp:lastModifiedBy>
  <cp:revision>241</cp:revision>
  <dcterms:created xsi:type="dcterms:W3CDTF">2021-09-14T06:27:21Z</dcterms:created>
  <dcterms:modified xsi:type="dcterms:W3CDTF">2023-04-11T15:38:21Z</dcterms:modified>
</cp:coreProperties>
</file>